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7" r:id="rId1"/>
  </p:sldMasterIdLst>
  <p:sldIdLst>
    <p:sldId id="256" r:id="rId2"/>
    <p:sldId id="257" r:id="rId3"/>
    <p:sldId id="264" r:id="rId4"/>
    <p:sldId id="259" r:id="rId5"/>
    <p:sldId id="260" r:id="rId6"/>
    <p:sldId id="258" r:id="rId7"/>
    <p:sldId id="261" r:id="rId8"/>
    <p:sldId id="262" r:id="rId9"/>
    <p:sldId id="263" r:id="rId10"/>
    <p:sldId id="265" r:id="rId11"/>
    <p:sldId id="267" r:id="rId12"/>
    <p:sldId id="266" r:id="rId13"/>
    <p:sldId id="272" r:id="rId14"/>
    <p:sldId id="268" r:id="rId15"/>
    <p:sldId id="269" r:id="rId16"/>
    <p:sldId id="270" r:id="rId17"/>
    <p:sldId id="271"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208"/>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654E7-F981-D446-B391-89B36FFDF83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578BC51-26C3-674E-B2A5-0A94F8C419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1529BF3-13D0-BE48-93C7-819E8D9FDDD0}"/>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4B0D0944-4453-6B48-820D-1853E125B2C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3FB7CDA-4475-8242-8DDE-73608EBEC23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91264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48789-3B0A-404B-BFDC-075B108E747C}"/>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6FDB152-EE82-2543-935D-440C95D3A59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8D5BF69-9353-4343-85C8-6FB1F555FBDC}"/>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30CF0F6F-27A3-0641-B947-2B9F780EEC0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C637FEA-6A3E-4340-BA78-5EDF520C2C0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00170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475004-5207-C94A-A3D8-09D18DBCDC1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EE1D840-4602-5F4C-A251-A4DC169D75F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FE11E2E-1E9A-564F-BD45-35B02E418079}"/>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6EB9728F-61D0-124C-B9EB-EAE327D8E1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A97A4D3-8E74-6B4A-9D99-538E6DD5F773}"/>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75474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30421-4E8B-D647-812A-9E20131F6BF6}"/>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34BD2A2-7F8A-5D40-AF83-F9459452252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D4633AA-C5A5-814D-88E2-B8EFBA6FFF25}"/>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9A246BF2-AEB1-794E-8AE8-756446EB4E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0A52267-EECE-6641-8254-35E1A29D053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8446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FBB10-9C70-B449-AC83-6FFF7E35A2E7}"/>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508F5CF-DBFD-6C44-B19A-4E5B5BA70A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C17D0AF-CE5A-9945-8345-12CD67BE295B}"/>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4D06EE23-D1FD-A240-8C8B-D30F596203F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C335508-29C0-A14C-8C21-8790A3258DD0}"/>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282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D6A05-7D46-8A47-AC5C-D36AF1467E0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6A8FB35-5FAF-B747-A775-F4F99FC5CD4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2E6D2FD-537C-BA48-ADBA-2DCD9C5F2ED0}"/>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11ABC122-6742-CD47-82CB-2A619FC76BEF}"/>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98C3A834-0DFA-CC40-8FF3-428BBBF2B3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908A8AF-7807-BF46-8A69-11CA65D8C8EB}"/>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1293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7F181-9213-2D4B-B38D-915C754B08D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FF55783-8A1C-C140-B9AF-3AEDA9BB7B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A1D29C6-8061-8049-8B2B-C115720FE762}"/>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D2A1B96-12C6-7646-89BE-2C614141C8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68A04CC-5D97-5745-8247-4D07CCB038B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9F8A42F-DFB7-8B45-AFFE-A263165D3EED}"/>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8" name="Footer Placeholder 7">
            <a:extLst>
              <a:ext uri="{FF2B5EF4-FFF2-40B4-BE49-F238E27FC236}">
                <a16:creationId xmlns:a16="http://schemas.microsoft.com/office/drawing/2014/main" id="{61D3AC26-14DD-9E4A-9D33-CC061C966D0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88F175B-42D4-B44F-B470-571CD0726BA7}"/>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430986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B1879-4158-214B-A259-99B7C573BCF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8D1B18E8-0EAF-9348-9880-31C2C61E737D}"/>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4" name="Footer Placeholder 3">
            <a:extLst>
              <a:ext uri="{FF2B5EF4-FFF2-40B4-BE49-F238E27FC236}">
                <a16:creationId xmlns:a16="http://schemas.microsoft.com/office/drawing/2014/main" id="{012621C0-B2A7-FB4D-9432-1810AA48E60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22552E6-A00B-DA4E-96A2-58526B46E836}"/>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500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B49770-D63B-3C4D-B998-43299102C58C}"/>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3" name="Footer Placeholder 2">
            <a:extLst>
              <a:ext uri="{FF2B5EF4-FFF2-40B4-BE49-F238E27FC236}">
                <a16:creationId xmlns:a16="http://schemas.microsoft.com/office/drawing/2014/main" id="{DA63FAFD-EBA3-9D49-98CD-22D34791B1F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219500F-B729-4B42-A34F-84A4BE0A3C45}"/>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8789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0B73E-9B79-7A40-9B0E-6D0701D35B2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8FA7AA2-332D-924A-BD86-6DCAAEEEB5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98109B1-353F-AB46-96C8-E8B90F720C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537F86-9C19-1C46-950B-03A25E28B4D3}"/>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51173DDB-99E6-EE40-A30B-F49322EE030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779E83D-D253-AB44-B52D-F35204456642}"/>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5036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1DF3E-1E0E-5942-88DE-C7548C5B39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54ACD62-5A81-3445-833C-9632114D89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9C3BD4-4DA6-9847-93AA-AE32C57487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51C40D6-6710-1940-8CCF-3B080DAC6E81}"/>
              </a:ext>
            </a:extLst>
          </p:cNvPr>
          <p:cNvSpPr>
            <a:spLocks noGrp="1"/>
          </p:cNvSpPr>
          <p:nvPr>
            <p:ph type="dt" sz="half" idx="10"/>
          </p:nvPr>
        </p:nvSpPr>
        <p:spPr/>
        <p:txBody>
          <a:bodyPr/>
          <a:lstStyle/>
          <a:p>
            <a:fld id="{5586B75A-687E-405C-8A0B-8D00578BA2C3}" type="datetimeFigureOut">
              <a:rPr lang="en-US" smtClean="0"/>
              <a:pPr/>
              <a:t>10/16/19</a:t>
            </a:fld>
            <a:endParaRPr lang="en-US" dirty="0"/>
          </a:p>
        </p:txBody>
      </p:sp>
      <p:sp>
        <p:nvSpPr>
          <p:cNvPr id="6" name="Footer Placeholder 5">
            <a:extLst>
              <a:ext uri="{FF2B5EF4-FFF2-40B4-BE49-F238E27FC236}">
                <a16:creationId xmlns:a16="http://schemas.microsoft.com/office/drawing/2014/main" id="{F5E55831-B66F-204D-99C3-4A376D4A9A3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E6196EC-265E-3E48-8A7E-7E6FA81BCCB2}"/>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32391964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B1772A-5923-C44F-AF07-48C93F4AD0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E594FB6-F2FD-B048-B5BD-158CC54CD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41F6EF-1CD0-2C44-AC05-18FE094EA4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6B75A-687E-405C-8A0B-8D00578BA2C3}" type="datetimeFigureOut">
              <a:rPr lang="en-US" smtClean="0"/>
              <a:pPr/>
              <a:t>10/16/19</a:t>
            </a:fld>
            <a:endParaRPr lang="en-US" dirty="0"/>
          </a:p>
        </p:txBody>
      </p:sp>
      <p:sp>
        <p:nvSpPr>
          <p:cNvPr id="5" name="Footer Placeholder 4">
            <a:extLst>
              <a:ext uri="{FF2B5EF4-FFF2-40B4-BE49-F238E27FC236}">
                <a16:creationId xmlns:a16="http://schemas.microsoft.com/office/drawing/2014/main" id="{B2028301-6A5F-3E4F-ABC6-255D68FE32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ABE5F4C-7FB9-AE44-85E0-0C46ABCBDE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09474955"/>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manas@episourc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cd10data.com/ICD10CM/Codes/A00-B99/A30-A49/A37-/A37" TargetMode="External"/><Relationship Id="rId2" Type="http://schemas.openxmlformats.org/officeDocument/2006/relationships/hyperlink" Target="https://www.icd10data.com/ICD10CM/Codes/A00-B99/A90-A99/A92-/A92.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11">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F96B24F-E6FD-E345-93FD-DF982790ACA5}"/>
              </a:ext>
            </a:extLst>
          </p:cNvPr>
          <p:cNvSpPr>
            <a:spLocks noGrp="1"/>
          </p:cNvSpPr>
          <p:nvPr>
            <p:ph type="ctrTitle"/>
          </p:nvPr>
        </p:nvSpPr>
        <p:spPr>
          <a:xfrm>
            <a:off x="838199" y="3643313"/>
            <a:ext cx="6801321" cy="2619394"/>
          </a:xfrm>
        </p:spPr>
        <p:txBody>
          <a:bodyPr anchor="ctr">
            <a:normAutofit/>
          </a:bodyPr>
          <a:lstStyle/>
          <a:p>
            <a:pPr algn="l"/>
            <a:r>
              <a:rPr lang="en-IN" sz="4800" dirty="0">
                <a:latin typeface="Palatino" pitchFamily="2" charset="77"/>
                <a:ea typeface="Palatino" pitchFamily="2" charset="77"/>
                <a:cs typeface="Lucida Grande" panose="020B0600040502020204" pitchFamily="34" charset="0"/>
              </a:rPr>
              <a:t>NLP  </a:t>
            </a:r>
            <a:br>
              <a:rPr lang="en-IN" sz="4800" dirty="0">
                <a:latin typeface="Palatino" pitchFamily="2" charset="77"/>
                <a:ea typeface="Palatino" pitchFamily="2" charset="77"/>
                <a:cs typeface="Lucida Grande" panose="020B0600040502020204" pitchFamily="34" charset="0"/>
              </a:rPr>
            </a:br>
            <a:r>
              <a:rPr lang="en-IN" sz="4800" dirty="0">
                <a:latin typeface="Palatino" pitchFamily="2" charset="77"/>
                <a:ea typeface="Palatino" pitchFamily="2" charset="77"/>
                <a:cs typeface="Lucida Grande" panose="020B0600040502020204" pitchFamily="34" charset="0"/>
              </a:rPr>
              <a:t>Feature engineering and model diagnostics</a:t>
            </a:r>
            <a:endParaRPr lang="en-US" sz="4800" dirty="0">
              <a:latin typeface="Palatino" pitchFamily="2" charset="77"/>
              <a:ea typeface="Palatino" pitchFamily="2" charset="77"/>
              <a:cs typeface="Lucida Grande" panose="020B0600040502020204" pitchFamily="34" charset="0"/>
            </a:endParaRPr>
          </a:p>
        </p:txBody>
      </p:sp>
      <p:sp>
        <p:nvSpPr>
          <p:cNvPr id="3" name="Subtitle 2">
            <a:extLst>
              <a:ext uri="{FF2B5EF4-FFF2-40B4-BE49-F238E27FC236}">
                <a16:creationId xmlns:a16="http://schemas.microsoft.com/office/drawing/2014/main" id="{6965C4D3-7651-904E-B980-B748CDB24C7A}"/>
              </a:ext>
            </a:extLst>
          </p:cNvPr>
          <p:cNvSpPr>
            <a:spLocks noGrp="1"/>
          </p:cNvSpPr>
          <p:nvPr>
            <p:ph type="subTitle" idx="1"/>
          </p:nvPr>
        </p:nvSpPr>
        <p:spPr>
          <a:xfrm>
            <a:off x="7961258" y="4525347"/>
            <a:ext cx="3258675" cy="1737360"/>
          </a:xfrm>
        </p:spPr>
        <p:txBody>
          <a:bodyPr anchor="ctr">
            <a:normAutofit/>
          </a:bodyPr>
          <a:lstStyle/>
          <a:p>
            <a:pPr algn="l"/>
            <a:r>
              <a:rPr lang="en-US" dirty="0"/>
              <a:t>MANAS RANJAN KAR</a:t>
            </a:r>
          </a:p>
          <a:p>
            <a:pPr algn="l"/>
            <a:r>
              <a:rPr lang="en-US" sz="1800" dirty="0"/>
              <a:t>AVP, NLP &amp; DATA SCIENCE</a:t>
            </a:r>
          </a:p>
          <a:p>
            <a:pPr algn="l"/>
            <a:r>
              <a:rPr lang="en-US" sz="1800" dirty="0"/>
              <a:t>EPISOURCE</a:t>
            </a:r>
          </a:p>
        </p:txBody>
      </p:sp>
      <p:sp>
        <p:nvSpPr>
          <p:cNvPr id="28" name="Oval 13">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Oval 15">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Freeform: Shape 19">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2" name="Straight Connector 21">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051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CASE STUDY</a:t>
            </a:r>
          </a:p>
        </p:txBody>
      </p:sp>
      <p:sp>
        <p:nvSpPr>
          <p:cNvPr id="4" name="Text Placeholder 3">
            <a:extLst>
              <a:ext uri="{FF2B5EF4-FFF2-40B4-BE49-F238E27FC236}">
                <a16:creationId xmlns:a16="http://schemas.microsoft.com/office/drawing/2014/main" id="{26C648C1-2753-B744-98AF-9C0A680B1A53}"/>
              </a:ext>
            </a:extLst>
          </p:cNvPr>
          <p:cNvSpPr>
            <a:spLocks noGrp="1"/>
          </p:cNvSpPr>
          <p:nvPr>
            <p:ph type="body" idx="1"/>
          </p:nvPr>
        </p:nvSpPr>
        <p:spPr/>
        <p:txBody>
          <a:bodyPr/>
          <a:lstStyle/>
          <a:p>
            <a:r>
              <a:rPr lang="en-IN" dirty="0">
                <a:solidFill>
                  <a:srgbClr val="595959"/>
                </a:solidFill>
                <a:latin typeface="Consolas" panose="020B0609020204030204" pitchFamily="49" charset="0"/>
                <a:cs typeface="Consolas" panose="020B0609020204030204" pitchFamily="49" charset="0"/>
              </a:rPr>
              <a:t>Handling a disease (DX) context </a:t>
            </a:r>
            <a:endParaRPr lang="en-US" dirty="0"/>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29441856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Sample Document</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563017"/>
            <a:ext cx="9787759" cy="4688463"/>
          </a:xfrm>
          <a:prstGeom prst="rect">
            <a:avLst/>
          </a:prstGeom>
        </p:spPr>
        <p:txBody>
          <a:bodyPr wrap="square">
            <a:spAutoFit/>
          </a:bodyPr>
          <a:lstStyle/>
          <a:p>
            <a:pPr>
              <a:spcAft>
                <a:spcPts val="1600"/>
              </a:spcAft>
            </a:pPr>
            <a:r>
              <a:rPr lang="en-IN" sz="1600" b="1" dirty="0">
                <a:solidFill>
                  <a:srgbClr val="000000"/>
                </a:solidFill>
                <a:latin typeface="Consolas" panose="020B0609020204030204" pitchFamily="49" charset="0"/>
                <a:cs typeface="Consolas" panose="020B0609020204030204" pitchFamily="49" charset="0"/>
              </a:rPr>
              <a:t>PAST MEDICAL HISTORY:</a:t>
            </a:r>
          </a:p>
          <a:p>
            <a:pPr>
              <a:spcAft>
                <a:spcPts val="1600"/>
              </a:spcAft>
            </a:pPr>
            <a:r>
              <a:rPr lang="en-IN" sz="1600" dirty="0">
                <a:solidFill>
                  <a:srgbClr val="000000"/>
                </a:solidFill>
                <a:latin typeface="Consolas" panose="020B0609020204030204" pitchFamily="49" charset="0"/>
                <a:cs typeface="Consolas" panose="020B0609020204030204" pitchFamily="49" charset="0"/>
              </a:rPr>
              <a:t>Patient visited us yesterday. He complained of back pain and slight nausea, not been sleeping well. His blood tests revealed low Hb levels. His insulin dosage has been stable as well. </a:t>
            </a:r>
          </a:p>
          <a:p>
            <a:pPr>
              <a:spcAft>
                <a:spcPts val="1600"/>
              </a:spcAft>
            </a:pPr>
            <a:r>
              <a:rPr lang="en-IN" sz="1600" dirty="0">
                <a:solidFill>
                  <a:srgbClr val="000000"/>
                </a:solidFill>
                <a:latin typeface="Consolas" panose="020B0609020204030204" pitchFamily="49" charset="0"/>
                <a:cs typeface="Consolas" panose="020B0609020204030204" pitchFamily="49" charset="0"/>
              </a:rPr>
              <a:t>For </a:t>
            </a:r>
            <a:r>
              <a:rPr lang="en-IN" sz="1600" b="1" dirty="0">
                <a:solidFill>
                  <a:srgbClr val="FF0000"/>
                </a:solidFill>
                <a:latin typeface="Consolas" panose="020B0609020204030204" pitchFamily="49" charset="0"/>
                <a:cs typeface="Consolas" panose="020B0609020204030204" pitchFamily="49" charset="0"/>
              </a:rPr>
              <a:t>diabetes</a:t>
            </a:r>
            <a:r>
              <a:rPr lang="en-IN" sz="1600" dirty="0">
                <a:solidFill>
                  <a:srgbClr val="000000"/>
                </a:solidFill>
                <a:latin typeface="Consolas" panose="020B0609020204030204" pitchFamily="49" charset="0"/>
                <a:cs typeface="Consolas" panose="020B0609020204030204" pitchFamily="49" charset="0"/>
              </a:rPr>
              <a:t>, a low carb, sugar free diet is a must. However,  given the current </a:t>
            </a:r>
            <a:r>
              <a:rPr lang="en-IN" sz="1600" b="1" dirty="0">
                <a:solidFill>
                  <a:srgbClr val="FF0000"/>
                </a:solidFill>
                <a:latin typeface="Consolas" panose="020B0609020204030204" pitchFamily="49" charset="0"/>
                <a:cs typeface="Consolas" panose="020B0609020204030204" pitchFamily="49" charset="0"/>
              </a:rPr>
              <a:t>diabetes</a:t>
            </a:r>
            <a:r>
              <a:rPr lang="en-IN" sz="1600" dirty="0">
                <a:solidFill>
                  <a:srgbClr val="000000"/>
                </a:solidFill>
                <a:latin typeface="Consolas" panose="020B0609020204030204" pitchFamily="49" charset="0"/>
                <a:cs typeface="Consolas" panose="020B0609020204030204" pitchFamily="49" charset="0"/>
              </a:rPr>
              <a:t> status of the patient, it’s difficult to recommend a stable diet.</a:t>
            </a:r>
          </a:p>
          <a:p>
            <a:pPr>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a:spcAft>
                <a:spcPts val="1600"/>
              </a:spcAft>
            </a:pPr>
            <a:r>
              <a:rPr lang="en-IN" sz="1600" b="1" dirty="0">
                <a:solidFill>
                  <a:srgbClr val="000000"/>
                </a:solidFill>
                <a:latin typeface="Consolas" panose="020B0609020204030204" pitchFamily="49" charset="0"/>
                <a:cs typeface="Consolas" panose="020B0609020204030204" pitchFamily="49" charset="0"/>
              </a:rPr>
              <a:t>ASSESSMENT</a:t>
            </a:r>
            <a:r>
              <a:rPr lang="en-IN" sz="1600" dirty="0">
                <a:solidFill>
                  <a:srgbClr val="000000"/>
                </a:solidFill>
                <a:latin typeface="Consolas" panose="020B0609020204030204" pitchFamily="49" charset="0"/>
                <a:cs typeface="Consolas" panose="020B0609020204030204" pitchFamily="49" charset="0"/>
              </a:rPr>
              <a:t>:</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Type 2 DM</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Chronic Kidney Disease Stage IV</a:t>
            </a:r>
          </a:p>
          <a:p>
            <a:pPr>
              <a:spcAft>
                <a:spcPts val="1600"/>
              </a:spcAft>
            </a:pPr>
            <a:r>
              <a:rPr lang="en-IN" sz="1600" b="1" dirty="0">
                <a:solidFill>
                  <a:srgbClr val="00B050"/>
                </a:solidFill>
                <a:latin typeface="Consolas" panose="020B0609020204030204" pitchFamily="49" charset="0"/>
                <a:cs typeface="Consolas" panose="020B0609020204030204" pitchFamily="49" charset="0"/>
              </a:rPr>
              <a:t>Hypertension</a:t>
            </a:r>
          </a:p>
          <a:p>
            <a:pPr>
              <a:spcAft>
                <a:spcPts val="1600"/>
              </a:spcAft>
            </a:pPr>
            <a:endParaRPr lang="en-IN" sz="1600" b="1" dirty="0">
              <a:solidFill>
                <a:srgbClr val="00B050"/>
              </a:solidFill>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89467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EXAMPLES</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graphicFrame>
        <p:nvGraphicFramePr>
          <p:cNvPr id="4" name="Table 3">
            <a:extLst>
              <a:ext uri="{FF2B5EF4-FFF2-40B4-BE49-F238E27FC236}">
                <a16:creationId xmlns:a16="http://schemas.microsoft.com/office/drawing/2014/main" id="{153A72EA-A396-C44B-B9BD-C521D9C31A84}"/>
              </a:ext>
            </a:extLst>
          </p:cNvPr>
          <p:cNvGraphicFramePr>
            <a:graphicFrameLocks noGrp="1"/>
          </p:cNvGraphicFramePr>
          <p:nvPr>
            <p:extLst>
              <p:ext uri="{D42A27DB-BD31-4B8C-83A1-F6EECF244321}">
                <p14:modId xmlns:p14="http://schemas.microsoft.com/office/powerpoint/2010/main" val="3281104603"/>
              </p:ext>
            </p:extLst>
          </p:nvPr>
        </p:nvGraphicFramePr>
        <p:xfrm>
          <a:off x="838198" y="1554053"/>
          <a:ext cx="10515600" cy="3804285"/>
        </p:xfrm>
        <a:graphic>
          <a:graphicData uri="http://schemas.openxmlformats.org/drawingml/2006/table">
            <a:tbl>
              <a:tblPr/>
              <a:tblGrid>
                <a:gridCol w="5257800">
                  <a:extLst>
                    <a:ext uri="{9D8B030D-6E8A-4147-A177-3AD203B41FA5}">
                      <a16:colId xmlns:a16="http://schemas.microsoft.com/office/drawing/2014/main" val="891133465"/>
                    </a:ext>
                  </a:extLst>
                </a:gridCol>
                <a:gridCol w="5257800">
                  <a:extLst>
                    <a:ext uri="{9D8B030D-6E8A-4147-A177-3AD203B41FA5}">
                      <a16:colId xmlns:a16="http://schemas.microsoft.com/office/drawing/2014/main" val="3511204096"/>
                    </a:ext>
                  </a:extLst>
                </a:gridCol>
              </a:tblGrid>
              <a:tr h="285750">
                <a:tc>
                  <a:txBody>
                    <a:bodyPr/>
                    <a:lstStyle/>
                    <a:p>
                      <a:pPr algn="ctr" rtl="0" fontAlgn="t">
                        <a:lnSpc>
                          <a:spcPct val="100000"/>
                        </a:lnSpc>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CONTEXT 1</a:t>
                      </a:r>
                      <a:endParaRPr lang="en-IN" sz="1600" dirty="0">
                        <a:effectLst/>
                        <a:latin typeface="Consolas" panose="020B0609020204030204" pitchFamily="49" charset="0"/>
                        <a:cs typeface="Consolas" panose="020B0609020204030204" pitchFamily="49" charset="0"/>
                      </a:endParaRPr>
                    </a:p>
                  </a:txBody>
                  <a:tcPr marR="66675" marT="95250" marB="95250" anchor="b">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lnSpc>
                          <a:spcPct val="100000"/>
                        </a:lnSpc>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CONTEXT 2</a:t>
                      </a:r>
                      <a:endParaRPr lang="en-IN" sz="1600" dirty="0">
                        <a:effectLst/>
                        <a:latin typeface="Consolas" panose="020B0609020204030204" pitchFamily="49" charset="0"/>
                        <a:cs typeface="Consolas" panose="020B0609020204030204" pitchFamily="49" charset="0"/>
                      </a:endParaRPr>
                    </a:p>
                  </a:txBody>
                  <a:tcPr marT="180975" anchor="b">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247309"/>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HIV</a:t>
                      </a:r>
                      <a:r>
                        <a:rPr lang="en-IN" sz="1600" b="0" i="0" u="none" strike="noStrike" dirty="0">
                          <a:solidFill>
                            <a:srgbClr val="000000"/>
                          </a:solidFill>
                          <a:effectLst/>
                          <a:latin typeface="Consolas" panose="020B0609020204030204" pitchFamily="49" charset="0"/>
                          <a:cs typeface="Consolas" panose="020B0609020204030204" pitchFamily="49" charset="0"/>
                        </a:rPr>
                        <a:t> exposure</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HIV</a:t>
                      </a:r>
                      <a:r>
                        <a:rPr lang="en-IN" sz="1600" b="0" i="0" u="none" strike="noStrike" dirty="0">
                          <a:solidFill>
                            <a:srgbClr val="000000"/>
                          </a:solidFill>
                          <a:effectLst/>
                          <a:latin typeface="Consolas" panose="020B0609020204030204" pitchFamily="49" charset="0"/>
                          <a:cs typeface="Consolas" panose="020B0609020204030204" pitchFamily="49" charset="0"/>
                        </a:rPr>
                        <a:t> disease</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97358332"/>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chronic</a:t>
                      </a:r>
                      <a:r>
                        <a:rPr lang="en-IN" sz="1600" b="0" i="0" u="none" strike="noStrike" dirty="0">
                          <a:solidFill>
                            <a:srgbClr val="000000"/>
                          </a:solidFill>
                          <a:effectLst/>
                          <a:latin typeface="Consolas" panose="020B0609020204030204" pitchFamily="49" charset="0"/>
                          <a:cs typeface="Consolas" panose="020B0609020204030204" pitchFamily="49" charset="0"/>
                        </a:rPr>
                        <a:t> infection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a:solidFill>
                            <a:srgbClr val="000000"/>
                          </a:solidFill>
                          <a:effectLst/>
                          <a:latin typeface="Consolas" panose="020B0609020204030204" pitchFamily="49" charset="0"/>
                          <a:cs typeface="Consolas" panose="020B0609020204030204" pitchFamily="49" charset="0"/>
                        </a:rPr>
                        <a:t>chronic</a:t>
                      </a:r>
                      <a:r>
                        <a:rPr lang="en-IN" sz="1600" b="0" i="0" u="none" strike="noStrike">
                          <a:solidFill>
                            <a:srgbClr val="000000"/>
                          </a:solidFill>
                          <a:effectLst/>
                          <a:latin typeface="Consolas" panose="020B0609020204030204" pitchFamily="49" charset="0"/>
                          <a:cs typeface="Consolas" panose="020B0609020204030204" pitchFamily="49" charset="0"/>
                        </a:rPr>
                        <a:t> bronchitis</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6128149"/>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stable </a:t>
                      </a:r>
                      <a:r>
                        <a:rPr lang="en-IN" sz="1600" b="1" i="0" u="none" strike="noStrike">
                          <a:solidFill>
                            <a:srgbClr val="000000"/>
                          </a:solidFill>
                          <a:effectLst/>
                          <a:latin typeface="Consolas" panose="020B0609020204030204" pitchFamily="49" charset="0"/>
                          <a:cs typeface="Consolas" panose="020B0609020204030204" pitchFamily="49" charset="0"/>
                        </a:rPr>
                        <a:t>retinopathy</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Diabetic </a:t>
                      </a:r>
                      <a:r>
                        <a:rPr lang="en-IN" sz="1600" b="1" i="0" u="none" strike="noStrike">
                          <a:solidFill>
                            <a:srgbClr val="000000"/>
                          </a:solidFill>
                          <a:effectLst/>
                          <a:latin typeface="Consolas" panose="020B0609020204030204" pitchFamily="49" charset="0"/>
                          <a:cs typeface="Consolas" panose="020B0609020204030204" pitchFamily="49" charset="0"/>
                        </a:rPr>
                        <a:t>retinopathy</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8811603"/>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Mastectomy- RT (</a:t>
                      </a:r>
                      <a:r>
                        <a:rPr lang="en-IN" sz="1600" b="1" i="0" u="none" strike="noStrike">
                          <a:solidFill>
                            <a:srgbClr val="000000"/>
                          </a:solidFill>
                          <a:effectLst/>
                          <a:latin typeface="Consolas" panose="020B0609020204030204" pitchFamily="49" charset="0"/>
                          <a:cs typeface="Consolas" panose="020B0609020204030204" pitchFamily="49" charset="0"/>
                        </a:rPr>
                        <a:t>acquired absence of</a:t>
                      </a:r>
                      <a:r>
                        <a:rPr lang="en-IN" sz="1600" b="0" i="0" u="none" strike="noStrike">
                          <a:solidFill>
                            <a:srgbClr val="000000"/>
                          </a:solidFill>
                          <a:effectLst/>
                          <a:latin typeface="Consolas" panose="020B0609020204030204" pitchFamily="49" charset="0"/>
                          <a:cs typeface="Consolas" panose="020B0609020204030204" pitchFamily="49" charset="0"/>
                        </a:rPr>
                        <a:t> breast)</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a:solidFill>
                            <a:srgbClr val="000000"/>
                          </a:solidFill>
                          <a:effectLst/>
                          <a:latin typeface="Consolas" panose="020B0609020204030204" pitchFamily="49" charset="0"/>
                          <a:cs typeface="Consolas" panose="020B0609020204030204" pitchFamily="49" charset="0"/>
                        </a:rPr>
                        <a:t>acquired absence of</a:t>
                      </a:r>
                      <a:r>
                        <a:rPr lang="en-IN" sz="1600" b="0" i="0" u="none" strike="noStrike">
                          <a:solidFill>
                            <a:srgbClr val="000000"/>
                          </a:solidFill>
                          <a:effectLst/>
                          <a:latin typeface="Consolas" panose="020B0609020204030204" pitchFamily="49" charset="0"/>
                          <a:cs typeface="Consolas" panose="020B0609020204030204" pitchFamily="49" charset="0"/>
                        </a:rPr>
                        <a:t> limb</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196433"/>
                  </a:ext>
                </a:extLst>
              </a:tr>
              <a:tr h="476250">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depression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depression </a:t>
                      </a:r>
                      <a:r>
                        <a:rPr lang="en-IN" sz="1600" b="0" i="0" u="none" strike="noStrike" dirty="0">
                          <a:solidFill>
                            <a:srgbClr val="000000"/>
                          </a:solidFill>
                          <a:effectLst/>
                          <a:latin typeface="Consolas" panose="020B0609020204030204" pitchFamily="49" charset="0"/>
                          <a:cs typeface="Consolas" panose="020B0609020204030204" pitchFamily="49" charset="0"/>
                        </a:rPr>
                        <a:t>in EKG</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2710523"/>
                  </a:ext>
                </a:extLst>
              </a:tr>
              <a:tr h="476250">
                <a:tc>
                  <a:txBody>
                    <a:bodyPr/>
                    <a:lstStyle/>
                    <a:p>
                      <a:pPr algn="ctr" rtl="0" fontAlgn="t">
                        <a:spcBef>
                          <a:spcPts val="200"/>
                        </a:spcBef>
                        <a:spcAft>
                          <a:spcPts val="0"/>
                        </a:spcAft>
                      </a:pPr>
                      <a:r>
                        <a:rPr lang="en-IN" sz="1600" b="0" i="0" u="none" strike="noStrike">
                          <a:solidFill>
                            <a:srgbClr val="000000"/>
                          </a:solidFill>
                          <a:effectLst/>
                          <a:latin typeface="Consolas" panose="020B0609020204030204" pitchFamily="49" charset="0"/>
                          <a:cs typeface="Consolas" panose="020B0609020204030204" pitchFamily="49" charset="0"/>
                        </a:rPr>
                        <a:t>hearing </a:t>
                      </a:r>
                      <a:r>
                        <a:rPr lang="en-IN" sz="1600" b="1" i="0" u="none" strike="noStrike">
                          <a:solidFill>
                            <a:srgbClr val="000000"/>
                          </a:solidFill>
                          <a:effectLst/>
                          <a:latin typeface="Consolas" panose="020B0609020204030204" pitchFamily="49" charset="0"/>
                          <a:cs typeface="Consolas" panose="020B0609020204030204" pitchFamily="49" charset="0"/>
                        </a:rPr>
                        <a:t>aids</a:t>
                      </a:r>
                      <a:endParaRPr lang="en-IN" sz="160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1" i="0" u="none" strike="noStrike" dirty="0">
                          <a:solidFill>
                            <a:srgbClr val="000000"/>
                          </a:solidFill>
                          <a:effectLst/>
                          <a:latin typeface="Consolas" panose="020B0609020204030204" pitchFamily="49" charset="0"/>
                          <a:cs typeface="Consolas" panose="020B0609020204030204" pitchFamily="49" charset="0"/>
                        </a:rPr>
                        <a:t>AIDS</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588968"/>
                  </a:ext>
                </a:extLst>
              </a:tr>
              <a:tr h="476250">
                <a:tc>
                  <a:txBody>
                    <a:bodyPr/>
                    <a:lstStyle/>
                    <a:p>
                      <a:pPr algn="ctr" rtl="0" fontAlgn="t">
                        <a:spcBef>
                          <a:spcPts val="200"/>
                        </a:spcBef>
                        <a:spcAft>
                          <a:spcPts val="0"/>
                        </a:spcAft>
                      </a:pPr>
                      <a:r>
                        <a:rPr lang="en-IN" sz="1600" b="0" i="0" u="none" strike="noStrike" dirty="0">
                          <a:solidFill>
                            <a:srgbClr val="000000"/>
                          </a:solidFill>
                          <a:effectLst/>
                          <a:latin typeface="Consolas" panose="020B0609020204030204" pitchFamily="49" charset="0"/>
                          <a:cs typeface="Consolas" panose="020B0609020204030204" pitchFamily="49" charset="0"/>
                        </a:rPr>
                        <a:t>diverticula of the </a:t>
                      </a:r>
                      <a:r>
                        <a:rPr lang="en-IN" sz="1600" b="1" i="0" u="none" strike="noStrike" dirty="0">
                          <a:solidFill>
                            <a:srgbClr val="000000"/>
                          </a:solidFill>
                          <a:effectLst/>
                          <a:latin typeface="Consolas" panose="020B0609020204030204" pitchFamily="49" charset="0"/>
                          <a:cs typeface="Consolas" panose="020B0609020204030204" pitchFamily="49" charset="0"/>
                        </a:rPr>
                        <a:t>sigmoid colon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tc>
                  <a:txBody>
                    <a:bodyPr/>
                    <a:lstStyle/>
                    <a:p>
                      <a:pPr algn="ctr" rtl="0" fontAlgn="t">
                        <a:spcBef>
                          <a:spcPts val="200"/>
                        </a:spcBef>
                        <a:spcAft>
                          <a:spcPts val="0"/>
                        </a:spcAft>
                      </a:pPr>
                      <a:r>
                        <a:rPr lang="en-IN" sz="1600" b="0" i="0" u="none" strike="noStrike" dirty="0">
                          <a:solidFill>
                            <a:srgbClr val="000000"/>
                          </a:solidFill>
                          <a:effectLst/>
                          <a:latin typeface="Consolas" panose="020B0609020204030204" pitchFamily="49" charset="0"/>
                          <a:cs typeface="Consolas" panose="020B0609020204030204" pitchFamily="49" charset="0"/>
                        </a:rPr>
                        <a:t>Cancer of </a:t>
                      </a:r>
                      <a:r>
                        <a:rPr lang="en-IN" sz="1600" b="1" i="0" u="none" strike="noStrike" dirty="0">
                          <a:solidFill>
                            <a:srgbClr val="000000"/>
                          </a:solidFill>
                          <a:effectLst/>
                          <a:latin typeface="Consolas" panose="020B0609020204030204" pitchFamily="49" charset="0"/>
                          <a:cs typeface="Consolas" panose="020B0609020204030204" pitchFamily="49" charset="0"/>
                        </a:rPr>
                        <a:t>sigmoid colon</a:t>
                      </a:r>
                      <a:endParaRPr lang="en-IN" sz="1600" dirty="0">
                        <a:effectLst/>
                        <a:latin typeface="Consolas" panose="020B0609020204030204" pitchFamily="49" charset="0"/>
                        <a:cs typeface="Consolas" panose="020B0609020204030204" pitchFamily="49" charset="0"/>
                      </a:endParaRPr>
                    </a:p>
                  </a:txBody>
                  <a:tcPr marR="66675" marT="95250" marB="95250">
                    <a:lnL w="12649" cap="flat" cmpd="sng" algn="ctr">
                      <a:solidFill>
                        <a:srgbClr val="000000"/>
                      </a:solidFill>
                      <a:prstDash val="solid"/>
                      <a:round/>
                      <a:headEnd type="none" w="med" len="med"/>
                      <a:tailEnd type="none" w="med" len="med"/>
                    </a:lnL>
                    <a:lnR w="12649" cap="flat" cmpd="sng" algn="ctr">
                      <a:solidFill>
                        <a:srgbClr val="000000"/>
                      </a:solidFill>
                      <a:prstDash val="solid"/>
                      <a:round/>
                      <a:headEnd type="none" w="med" len="med"/>
                      <a:tailEnd type="none" w="med" len="med"/>
                    </a:lnR>
                    <a:lnT w="12649" cap="flat" cmpd="sng" algn="ctr">
                      <a:solidFill>
                        <a:srgbClr val="000000"/>
                      </a:solidFill>
                      <a:prstDash val="solid"/>
                      <a:round/>
                      <a:headEnd type="none" w="med" len="med"/>
                      <a:tailEnd type="none" w="med" len="med"/>
                    </a:lnT>
                    <a:lnB w="12649"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278867"/>
                  </a:ext>
                </a:extLst>
              </a:tr>
            </a:tbl>
          </a:graphicData>
        </a:graphic>
      </p:graphicFrame>
      <p:sp>
        <p:nvSpPr>
          <p:cNvPr id="6" name="Rectangle 1">
            <a:extLst>
              <a:ext uri="{FF2B5EF4-FFF2-40B4-BE49-F238E27FC236}">
                <a16:creationId xmlns:a16="http://schemas.microsoft.com/office/drawing/2014/main" id="{E47DB184-2545-E045-9ADD-733DDF5DF111}"/>
              </a:ext>
            </a:extLst>
          </p:cNvPr>
          <p:cNvSpPr>
            <a:spLocks noChangeArrowheads="1"/>
          </p:cNvSpPr>
          <p:nvPr/>
        </p:nvSpPr>
        <p:spPr bwMode="auto">
          <a:xfrm>
            <a:off x="838200" y="1597829"/>
            <a:ext cx="2021015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webkit-standard"/>
              </a:rPr>
              <a:t>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87096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Context Features - I</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563017"/>
            <a:ext cx="9787759" cy="4852610"/>
          </a:xfrm>
          <a:prstGeom prst="rect">
            <a:avLst/>
          </a:prstGeom>
        </p:spPr>
        <p:txBody>
          <a:bodyPr wrap="square">
            <a:spAutoFit/>
          </a:bodyPr>
          <a:lstStyle/>
          <a:p>
            <a:pPr>
              <a:spcAft>
                <a:spcPts val="1600"/>
              </a:spcAft>
            </a:pPr>
            <a:r>
              <a:rPr lang="en-IN" sz="1600" dirty="0">
                <a:solidFill>
                  <a:srgbClr val="000000"/>
                </a:solidFill>
                <a:latin typeface="Consolas" panose="020B0609020204030204" pitchFamily="49" charset="0"/>
                <a:cs typeface="Consolas" panose="020B0609020204030204" pitchFamily="49" charset="0"/>
              </a:rPr>
              <a:t>A valid DX will have information about;</a:t>
            </a:r>
          </a:p>
          <a:p>
            <a:pPr>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sz="1600" dirty="0">
                <a:solidFill>
                  <a:srgbClr val="000000"/>
                </a:solidFill>
                <a:latin typeface="Consolas" panose="020B0609020204030204" pitchFamily="49" charset="0"/>
                <a:cs typeface="Consolas" panose="020B0609020204030204" pitchFamily="49" charset="0"/>
              </a:rPr>
              <a:t>Who is the </a:t>
            </a:r>
            <a:r>
              <a:rPr lang="en-IN" sz="1600" b="1" dirty="0">
                <a:solidFill>
                  <a:srgbClr val="000000"/>
                </a:solidFill>
                <a:latin typeface="Consolas" panose="020B0609020204030204" pitchFamily="49" charset="0"/>
                <a:cs typeface="Consolas" panose="020B0609020204030204" pitchFamily="49" charset="0"/>
              </a:rPr>
              <a:t>experiencer</a:t>
            </a:r>
            <a:r>
              <a:rPr lang="en-IN" sz="1600" dirty="0">
                <a:solidFill>
                  <a:srgbClr val="000000"/>
                </a:solidFill>
                <a:latin typeface="Consolas" panose="020B0609020204030204" pitchFamily="49" charset="0"/>
                <a:cs typeface="Consolas" panose="020B0609020204030204" pitchFamily="49" charset="0"/>
              </a:rPr>
              <a:t>? </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“He has diabetes” vs “His mother is suffering from diabetes”</a:t>
            </a:r>
          </a:p>
          <a:p>
            <a:pPr lvl="1">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FontTx/>
              <a:buAutoNum type="alphaLcPeriod"/>
            </a:pPr>
            <a:r>
              <a:rPr lang="en-IN" sz="1600" dirty="0">
                <a:solidFill>
                  <a:srgbClr val="000000"/>
                </a:solidFill>
                <a:latin typeface="Consolas" panose="020B0609020204030204" pitchFamily="49" charset="0"/>
                <a:cs typeface="Consolas" panose="020B0609020204030204" pitchFamily="49" charset="0"/>
              </a:rPr>
              <a:t>Is it </a:t>
            </a:r>
            <a:r>
              <a:rPr lang="en-IN" sz="1600" b="1" dirty="0">
                <a:solidFill>
                  <a:srgbClr val="000000"/>
                </a:solidFill>
                <a:latin typeface="Consolas" panose="020B0609020204030204" pitchFamily="49" charset="0"/>
                <a:cs typeface="Consolas" panose="020B0609020204030204" pitchFamily="49" charset="0"/>
              </a:rPr>
              <a:t>chronic</a:t>
            </a:r>
            <a:r>
              <a:rPr lang="en-IN" sz="1600" dirty="0">
                <a:solidFill>
                  <a:srgbClr val="000000"/>
                </a:solidFill>
                <a:latin typeface="Consolas" panose="020B0609020204030204" pitchFamily="49" charset="0"/>
                <a:cs typeface="Consolas" panose="020B0609020204030204" pitchFamily="49" charset="0"/>
              </a:rPr>
              <a:t> or </a:t>
            </a:r>
            <a:r>
              <a:rPr lang="en-IN" sz="1600" b="1" dirty="0">
                <a:solidFill>
                  <a:srgbClr val="000000"/>
                </a:solidFill>
                <a:latin typeface="Consolas" panose="020B0609020204030204" pitchFamily="49" charset="0"/>
                <a:cs typeface="Consolas" panose="020B0609020204030204" pitchFamily="49" charset="0"/>
              </a:rPr>
              <a:t>acute</a:t>
            </a:r>
            <a:r>
              <a:rPr lang="en-IN" sz="1600" dirty="0">
                <a:solidFill>
                  <a:srgbClr val="000000"/>
                </a:solidFill>
                <a:latin typeface="Consolas" panose="020B0609020204030204" pitchFamily="49" charset="0"/>
                <a:cs typeface="Consolas" panose="020B0609020204030204" pitchFamily="49" charset="0"/>
              </a:rPr>
              <a:t>? </a:t>
            </a:r>
            <a:r>
              <a:rPr lang="en-IN" sz="1600" b="1" dirty="0">
                <a:solidFill>
                  <a:srgbClr val="000000"/>
                </a:solidFill>
                <a:latin typeface="Consolas" panose="020B0609020204030204" pitchFamily="49" charset="0"/>
                <a:cs typeface="Consolas" panose="020B0609020204030204" pitchFamily="49" charset="0"/>
              </a:rPr>
              <a:t>When</a:t>
            </a:r>
            <a:r>
              <a:rPr lang="en-IN" sz="1600" dirty="0">
                <a:solidFill>
                  <a:srgbClr val="000000"/>
                </a:solidFill>
                <a:latin typeface="Consolas" panose="020B0609020204030204" pitchFamily="49" charset="0"/>
                <a:cs typeface="Consolas" panose="020B0609020204030204" pitchFamily="49" charset="0"/>
              </a:rPr>
              <a:t> was this diagnosed?</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“Knee Pain” vs “Diabetes”</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“Patient is suffering from CKD since past couple years”</a:t>
            </a:r>
          </a:p>
          <a:p>
            <a:pPr lvl="1">
              <a:spcAft>
                <a:spcPts val="1600"/>
              </a:spcAft>
            </a:pPr>
            <a:endParaRPr lang="en-IN" sz="1600"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sz="1600" dirty="0">
                <a:solidFill>
                  <a:srgbClr val="000000"/>
                </a:solidFill>
                <a:latin typeface="Consolas" panose="020B0609020204030204" pitchFamily="49" charset="0"/>
                <a:cs typeface="Consolas" panose="020B0609020204030204" pitchFamily="49" charset="0"/>
              </a:rPr>
              <a:t>Which </a:t>
            </a:r>
            <a:r>
              <a:rPr lang="en-IN" sz="1600" b="1" dirty="0">
                <a:solidFill>
                  <a:srgbClr val="000000"/>
                </a:solidFill>
                <a:latin typeface="Consolas" panose="020B0609020204030204" pitchFamily="49" charset="0"/>
                <a:cs typeface="Consolas" panose="020B0609020204030204" pitchFamily="49" charset="0"/>
              </a:rPr>
              <a:t>section</a:t>
            </a:r>
            <a:r>
              <a:rPr lang="en-IN" sz="1600" dirty="0">
                <a:solidFill>
                  <a:srgbClr val="000000"/>
                </a:solidFill>
                <a:latin typeface="Consolas" panose="020B0609020204030204" pitchFamily="49" charset="0"/>
                <a:cs typeface="Consolas" panose="020B0609020204030204" pitchFamily="49" charset="0"/>
              </a:rPr>
              <a:t> is the DX mentioned?</a:t>
            </a:r>
          </a:p>
          <a:p>
            <a:pPr marL="800100" lvl="1" indent="-342900">
              <a:spcAft>
                <a:spcPts val="1600"/>
              </a:spcAft>
              <a:buFont typeface="Arial" panose="020B0604020202020204" pitchFamily="34" charset="0"/>
              <a:buChar char="•"/>
            </a:pPr>
            <a:r>
              <a:rPr lang="en-IN" sz="1600" dirty="0">
                <a:solidFill>
                  <a:srgbClr val="000000"/>
                </a:solidFill>
                <a:latin typeface="Consolas" panose="020B0609020204030204" pitchFamily="49" charset="0"/>
                <a:cs typeface="Consolas" panose="020B0609020204030204" pitchFamily="49" charset="0"/>
              </a:rPr>
              <a:t>“Past Medical History” vs “Family History”</a:t>
            </a:r>
          </a:p>
        </p:txBody>
      </p:sp>
    </p:spTree>
    <p:extLst>
      <p:ext uri="{BB962C8B-B14F-4D97-AF65-F5344CB8AC3E}">
        <p14:creationId xmlns:p14="http://schemas.microsoft.com/office/powerpoint/2010/main" val="2729693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Context Features - II</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4226798"/>
          </a:xfrm>
          <a:prstGeom prst="rect">
            <a:avLst/>
          </a:prstGeom>
        </p:spPr>
        <p:txBody>
          <a:bodyPr wrap="square">
            <a:spAutoFit/>
          </a:bodyPr>
          <a:lstStyle/>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Any </a:t>
            </a:r>
            <a:r>
              <a:rPr lang="en-IN" b="1" dirty="0">
                <a:solidFill>
                  <a:srgbClr val="000000"/>
                </a:solidFill>
                <a:latin typeface="Consolas" panose="020B0609020204030204" pitchFamily="49" charset="0"/>
                <a:cs typeface="Consolas" panose="020B0609020204030204" pitchFamily="49" charset="0"/>
              </a:rPr>
              <a:t>evidence of DX</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Insulin with Diabetes</a:t>
            </a:r>
          </a:p>
          <a:p>
            <a:pPr lvl="1">
              <a:spcAft>
                <a:spcPts val="1600"/>
              </a:spcAft>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No </a:t>
            </a:r>
            <a:r>
              <a:rPr lang="en-IN" b="1" dirty="0">
                <a:solidFill>
                  <a:srgbClr val="000000"/>
                </a:solidFill>
                <a:latin typeface="Consolas" panose="020B0609020204030204" pitchFamily="49" charset="0"/>
                <a:cs typeface="Consolas" panose="020B0609020204030204" pitchFamily="49" charset="0"/>
              </a:rPr>
              <a:t>negation</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“Denies cough, fever, nausea, chills”</a:t>
            </a:r>
          </a:p>
          <a:p>
            <a:pPr lvl="1">
              <a:spcAft>
                <a:spcPts val="1600"/>
              </a:spcAft>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lphaLcPeriod"/>
            </a:pPr>
            <a:r>
              <a:rPr lang="en-IN" dirty="0">
                <a:solidFill>
                  <a:srgbClr val="000000"/>
                </a:solidFill>
                <a:latin typeface="Consolas" panose="020B0609020204030204" pitchFamily="49" charset="0"/>
                <a:cs typeface="Consolas" panose="020B0609020204030204" pitchFamily="49" charset="0"/>
              </a:rPr>
              <a:t>No “</a:t>
            </a:r>
            <a:r>
              <a:rPr lang="en-IN" b="1" dirty="0">
                <a:solidFill>
                  <a:srgbClr val="000000"/>
                </a:solidFill>
                <a:latin typeface="Consolas" panose="020B0609020204030204" pitchFamily="49" charset="0"/>
                <a:cs typeface="Consolas" panose="020B0609020204030204" pitchFamily="49" charset="0"/>
              </a:rPr>
              <a:t>suspect</a:t>
            </a:r>
            <a:r>
              <a:rPr lang="en-IN" dirty="0">
                <a:solidFill>
                  <a:srgbClr val="000000"/>
                </a:solidFill>
                <a:latin typeface="Consolas" panose="020B0609020204030204" pitchFamily="49" charset="0"/>
                <a:cs typeface="Consolas" panose="020B0609020204030204" pitchFamily="49" charset="0"/>
              </a:rPr>
              <a:t>” terms</a:t>
            </a:r>
          </a:p>
          <a:p>
            <a:pPr marL="800100" lvl="1" indent="-342900">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“Risk of diabetes, cancer screening”</a:t>
            </a:r>
          </a:p>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888122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Experiment Setup</a:t>
            </a: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graphicFrame>
        <p:nvGraphicFramePr>
          <p:cNvPr id="4" name="Table 3">
            <a:extLst>
              <a:ext uri="{FF2B5EF4-FFF2-40B4-BE49-F238E27FC236}">
                <a16:creationId xmlns:a16="http://schemas.microsoft.com/office/drawing/2014/main" id="{DAD4B088-0460-604A-93F1-0B1D4116ED83}"/>
              </a:ext>
            </a:extLst>
          </p:cNvPr>
          <p:cNvGraphicFramePr>
            <a:graphicFrameLocks noGrp="1"/>
          </p:cNvGraphicFramePr>
          <p:nvPr>
            <p:extLst>
              <p:ext uri="{D42A27DB-BD31-4B8C-83A1-F6EECF244321}">
                <p14:modId xmlns:p14="http://schemas.microsoft.com/office/powerpoint/2010/main" val="3448565882"/>
              </p:ext>
            </p:extLst>
          </p:nvPr>
        </p:nvGraphicFramePr>
        <p:xfrm>
          <a:off x="838200" y="2054480"/>
          <a:ext cx="10515600" cy="4083564"/>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330191534"/>
                    </a:ext>
                  </a:extLst>
                </a:gridCol>
                <a:gridCol w="5257800">
                  <a:extLst>
                    <a:ext uri="{9D8B030D-6E8A-4147-A177-3AD203B41FA5}">
                      <a16:colId xmlns:a16="http://schemas.microsoft.com/office/drawing/2014/main" val="1896384819"/>
                    </a:ext>
                  </a:extLst>
                </a:gridCol>
              </a:tblGrid>
              <a:tr h="680594">
                <a:tc>
                  <a:txBody>
                    <a:bodyPr/>
                    <a:lstStyle/>
                    <a:p>
                      <a:pPr algn="ctr"/>
                      <a:r>
                        <a:rPr lang="en-US" sz="2800" dirty="0">
                          <a:latin typeface="Consolas" panose="020B0609020204030204" pitchFamily="49" charset="0"/>
                          <a:cs typeface="Consolas" panose="020B0609020204030204" pitchFamily="49" charset="0"/>
                        </a:rPr>
                        <a:t>ATTRIBUTE</a:t>
                      </a:r>
                    </a:p>
                  </a:txBody>
                  <a:tcPr/>
                </a:tc>
                <a:tc>
                  <a:txBody>
                    <a:bodyPr/>
                    <a:lstStyle/>
                    <a:p>
                      <a:pPr algn="ctr"/>
                      <a:r>
                        <a:rPr lang="en-US" sz="2800" dirty="0">
                          <a:latin typeface="Consolas" panose="020B0609020204030204" pitchFamily="49" charset="0"/>
                          <a:cs typeface="Consolas" panose="020B0609020204030204" pitchFamily="49" charset="0"/>
                        </a:rPr>
                        <a:t>VALUE</a:t>
                      </a:r>
                    </a:p>
                  </a:txBody>
                  <a:tcPr/>
                </a:tc>
                <a:extLst>
                  <a:ext uri="{0D108BD9-81ED-4DB2-BD59-A6C34878D82A}">
                    <a16:rowId xmlns:a16="http://schemas.microsoft.com/office/drawing/2014/main" val="2485187767"/>
                  </a:ext>
                </a:extLst>
              </a:tr>
              <a:tr h="680594">
                <a:tc>
                  <a:txBody>
                    <a:bodyPr/>
                    <a:lstStyle/>
                    <a:p>
                      <a:pPr algn="ctr"/>
                      <a:r>
                        <a:rPr lang="en-US" dirty="0">
                          <a:latin typeface="Consolas" panose="020B0609020204030204" pitchFamily="49" charset="0"/>
                          <a:cs typeface="Consolas" panose="020B0609020204030204" pitchFamily="49" charset="0"/>
                        </a:rPr>
                        <a:t>Classifiers</a:t>
                      </a:r>
                    </a:p>
                  </a:txBody>
                  <a:tcPr/>
                </a:tc>
                <a:tc>
                  <a:txBody>
                    <a:bodyPr/>
                    <a:lstStyle/>
                    <a:p>
                      <a:pPr algn="ctr"/>
                      <a:r>
                        <a:rPr lang="en-US" dirty="0">
                          <a:latin typeface="Consolas" panose="020B0609020204030204" pitchFamily="49" charset="0"/>
                          <a:cs typeface="Consolas" panose="020B0609020204030204" pitchFamily="49" charset="0"/>
                        </a:rPr>
                        <a:t>SVM, LGBM, MLP, CNN, Ensembles</a:t>
                      </a:r>
                    </a:p>
                  </a:txBody>
                  <a:tcPr/>
                </a:tc>
                <a:extLst>
                  <a:ext uri="{0D108BD9-81ED-4DB2-BD59-A6C34878D82A}">
                    <a16:rowId xmlns:a16="http://schemas.microsoft.com/office/drawing/2014/main" val="2832203813"/>
                  </a:ext>
                </a:extLst>
              </a:tr>
              <a:tr h="680594">
                <a:tc>
                  <a:txBody>
                    <a:bodyPr/>
                    <a:lstStyle/>
                    <a:p>
                      <a:pPr algn="ctr"/>
                      <a:r>
                        <a:rPr lang="en-US" dirty="0">
                          <a:latin typeface="Consolas" panose="020B0609020204030204" pitchFamily="49" charset="0"/>
                          <a:cs typeface="Consolas" panose="020B0609020204030204" pitchFamily="49" charset="0"/>
                        </a:rPr>
                        <a:t>Data</a:t>
                      </a:r>
                    </a:p>
                  </a:txBody>
                  <a:tcPr/>
                </a:tc>
                <a:tc>
                  <a:txBody>
                    <a:bodyPr/>
                    <a:lstStyle/>
                    <a:p>
                      <a:pPr algn="ctr"/>
                      <a:r>
                        <a:rPr lang="en-US" dirty="0">
                          <a:latin typeface="Consolas" panose="020B0609020204030204" pitchFamily="49" charset="0"/>
                          <a:cs typeface="Consolas" panose="020B0609020204030204" pitchFamily="49" charset="0"/>
                        </a:rPr>
                        <a:t>10K sentences</a:t>
                      </a:r>
                    </a:p>
                  </a:txBody>
                  <a:tcPr/>
                </a:tc>
                <a:extLst>
                  <a:ext uri="{0D108BD9-81ED-4DB2-BD59-A6C34878D82A}">
                    <a16:rowId xmlns:a16="http://schemas.microsoft.com/office/drawing/2014/main" val="1303456198"/>
                  </a:ext>
                </a:extLst>
              </a:tr>
              <a:tr h="680594">
                <a:tc>
                  <a:txBody>
                    <a:bodyPr/>
                    <a:lstStyle/>
                    <a:p>
                      <a:pPr algn="ctr"/>
                      <a:r>
                        <a:rPr lang="en-US" dirty="0">
                          <a:latin typeface="Consolas" panose="020B0609020204030204" pitchFamily="49" charset="0"/>
                          <a:cs typeface="Consolas" panose="020B0609020204030204" pitchFamily="49" charset="0"/>
                        </a:rPr>
                        <a:t>Metric </a:t>
                      </a:r>
                    </a:p>
                  </a:txBody>
                  <a:tcPr/>
                </a:tc>
                <a:tc>
                  <a:txBody>
                    <a:bodyPr/>
                    <a:lstStyle/>
                    <a:p>
                      <a:pPr algn="ctr"/>
                      <a:r>
                        <a:rPr lang="en-US" dirty="0">
                          <a:latin typeface="Consolas" panose="020B0609020204030204" pitchFamily="49" charset="0"/>
                          <a:cs typeface="Consolas" panose="020B0609020204030204" pitchFamily="49" charset="0"/>
                        </a:rPr>
                        <a:t>F1, ROC</a:t>
                      </a:r>
                    </a:p>
                  </a:txBody>
                  <a:tcPr/>
                </a:tc>
                <a:extLst>
                  <a:ext uri="{0D108BD9-81ED-4DB2-BD59-A6C34878D82A}">
                    <a16:rowId xmlns:a16="http://schemas.microsoft.com/office/drawing/2014/main" val="2310050756"/>
                  </a:ext>
                </a:extLst>
              </a:tr>
              <a:tr h="680594">
                <a:tc>
                  <a:txBody>
                    <a:bodyPr/>
                    <a:lstStyle/>
                    <a:p>
                      <a:pPr algn="ctr"/>
                      <a:r>
                        <a:rPr lang="en-US" dirty="0">
                          <a:latin typeface="Consolas" panose="020B0609020204030204" pitchFamily="49" charset="0"/>
                          <a:cs typeface="Consolas" panose="020B0609020204030204" pitchFamily="49" charset="0"/>
                        </a:rPr>
                        <a:t>Threshold</a:t>
                      </a:r>
                    </a:p>
                  </a:txBody>
                  <a:tcPr/>
                </a:tc>
                <a:tc>
                  <a:txBody>
                    <a:bodyPr/>
                    <a:lstStyle/>
                    <a:p>
                      <a:pPr algn="ctr"/>
                      <a:r>
                        <a:rPr lang="en-US" dirty="0">
                          <a:latin typeface="Consolas" panose="020B0609020204030204" pitchFamily="49" charset="0"/>
                          <a:cs typeface="Consolas" panose="020B0609020204030204" pitchFamily="49" charset="0"/>
                        </a:rPr>
                        <a:t>0.15 - 0.22</a:t>
                      </a:r>
                    </a:p>
                  </a:txBody>
                  <a:tcPr/>
                </a:tc>
                <a:extLst>
                  <a:ext uri="{0D108BD9-81ED-4DB2-BD59-A6C34878D82A}">
                    <a16:rowId xmlns:a16="http://schemas.microsoft.com/office/drawing/2014/main" val="4287202698"/>
                  </a:ext>
                </a:extLst>
              </a:tr>
              <a:tr h="680594">
                <a:tc>
                  <a:txBody>
                    <a:bodyPr/>
                    <a:lstStyle/>
                    <a:p>
                      <a:pPr algn="ctr"/>
                      <a:r>
                        <a:rPr lang="en-US" dirty="0">
                          <a:latin typeface="Consolas" panose="020B0609020204030204" pitchFamily="49" charset="0"/>
                          <a:cs typeface="Consolas" panose="020B0609020204030204" pitchFamily="49" charset="0"/>
                        </a:rPr>
                        <a:t>Results</a:t>
                      </a:r>
                    </a:p>
                  </a:txBody>
                  <a:tcPr/>
                </a:tc>
                <a:tc>
                  <a:txBody>
                    <a:bodyPr/>
                    <a:lstStyle/>
                    <a:p>
                      <a:pPr algn="ctr"/>
                      <a:r>
                        <a:rPr lang="en-US" dirty="0">
                          <a:latin typeface="Consolas" panose="020B0609020204030204" pitchFamily="49" charset="0"/>
                          <a:cs typeface="Consolas" panose="020B0609020204030204" pitchFamily="49" charset="0"/>
                        </a:rPr>
                        <a:t>0.73 F1, 0.92 ROC</a:t>
                      </a:r>
                    </a:p>
                  </a:txBody>
                  <a:tcPr/>
                </a:tc>
                <a:extLst>
                  <a:ext uri="{0D108BD9-81ED-4DB2-BD59-A6C34878D82A}">
                    <a16:rowId xmlns:a16="http://schemas.microsoft.com/office/drawing/2014/main" val="2726679792"/>
                  </a:ext>
                </a:extLst>
              </a:tr>
            </a:tbl>
          </a:graphicData>
        </a:graphic>
      </p:graphicFrame>
    </p:spTree>
    <p:extLst>
      <p:ext uri="{BB962C8B-B14F-4D97-AF65-F5344CB8AC3E}">
        <p14:creationId xmlns:p14="http://schemas.microsoft.com/office/powerpoint/2010/main" val="4014963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F1 – Choosing a threshold</a:t>
            </a: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
        <p:nvSpPr>
          <p:cNvPr id="5" name="Title 1">
            <a:extLst>
              <a:ext uri="{FF2B5EF4-FFF2-40B4-BE49-F238E27FC236}">
                <a16:creationId xmlns:a16="http://schemas.microsoft.com/office/drawing/2014/main" id="{F38FD11A-93DD-D44D-B2A2-2F577EC12EA0}"/>
              </a:ext>
            </a:extLst>
          </p:cNvPr>
          <p:cNvSpPr txBox="1">
            <a:spLocks/>
          </p:cNvSpPr>
          <p:nvPr/>
        </p:nvSpPr>
        <p:spPr>
          <a:xfrm>
            <a:off x="6095999" y="6316717"/>
            <a:ext cx="5985641" cy="392660"/>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IN" sz="1200" b="1" dirty="0">
                <a:latin typeface="Consolas" panose="020B0609020204030204" pitchFamily="49" charset="0"/>
                <a:cs typeface="Consolas" panose="020B0609020204030204" pitchFamily="49" charset="0"/>
              </a:rPr>
              <a:t>A Study on Threshold Selection for Multi-label Classification , Rong-</a:t>
            </a:r>
            <a:r>
              <a:rPr lang="en-IN" sz="1200" b="1" dirty="0" err="1">
                <a:latin typeface="Consolas" panose="020B0609020204030204" pitchFamily="49" charset="0"/>
                <a:cs typeface="Consolas" panose="020B0609020204030204" pitchFamily="49" charset="0"/>
              </a:rPr>
              <a:t>En</a:t>
            </a:r>
            <a:r>
              <a:rPr lang="en-IN" sz="1200" b="1" dirty="0">
                <a:latin typeface="Consolas" panose="020B0609020204030204" pitchFamily="49" charset="0"/>
                <a:cs typeface="Consolas" panose="020B0609020204030204" pitchFamily="49" charset="0"/>
              </a:rPr>
              <a:t> Fan and </a:t>
            </a:r>
            <a:r>
              <a:rPr lang="en-IN" sz="1200" b="1" dirty="0" err="1">
                <a:latin typeface="Consolas" panose="020B0609020204030204" pitchFamily="49" charset="0"/>
                <a:cs typeface="Consolas" panose="020B0609020204030204" pitchFamily="49" charset="0"/>
              </a:rPr>
              <a:t>Chih</a:t>
            </a:r>
            <a:r>
              <a:rPr lang="en-IN" sz="1200" b="1" dirty="0">
                <a:latin typeface="Consolas" panose="020B0609020204030204" pitchFamily="49" charset="0"/>
                <a:cs typeface="Consolas" panose="020B0609020204030204" pitchFamily="49" charset="0"/>
              </a:rPr>
              <a:t>-Jen Lin </a:t>
            </a:r>
          </a:p>
          <a:p>
            <a:pPr algn="r"/>
            <a:endParaRPr lang="en-IN" sz="1200" b="1" dirty="0">
              <a:latin typeface="Consolas" panose="020B0609020204030204" pitchFamily="49" charset="0"/>
              <a:cs typeface="Consolas" panose="020B0609020204030204" pitchFamily="49" charset="0"/>
            </a:endParaRPr>
          </a:p>
        </p:txBody>
      </p:sp>
      <p:pic>
        <p:nvPicPr>
          <p:cNvPr id="4" name="Picture 3">
            <a:extLst>
              <a:ext uri="{FF2B5EF4-FFF2-40B4-BE49-F238E27FC236}">
                <a16:creationId xmlns:a16="http://schemas.microsoft.com/office/drawing/2014/main" id="{C0961152-BBF3-E944-BBF2-6FE1DE954589}"/>
              </a:ext>
            </a:extLst>
          </p:cNvPr>
          <p:cNvPicPr>
            <a:picLocks noChangeAspect="1"/>
          </p:cNvPicPr>
          <p:nvPr/>
        </p:nvPicPr>
        <p:blipFill>
          <a:blip r:embed="rId2"/>
          <a:stretch>
            <a:fillRect/>
          </a:stretch>
        </p:blipFill>
        <p:spPr>
          <a:xfrm>
            <a:off x="1917666" y="1690688"/>
            <a:ext cx="8356666" cy="4516546"/>
          </a:xfrm>
          <a:prstGeom prst="rect">
            <a:avLst/>
          </a:prstGeom>
        </p:spPr>
      </p:pic>
    </p:spTree>
    <p:extLst>
      <p:ext uri="{BB962C8B-B14F-4D97-AF65-F5344CB8AC3E}">
        <p14:creationId xmlns:p14="http://schemas.microsoft.com/office/powerpoint/2010/main" val="31355220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Problems in Estimation</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262432"/>
          </a:xfrm>
          <a:prstGeom prst="rect">
            <a:avLst/>
          </a:prstGeom>
        </p:spPr>
        <p:txBody>
          <a:bodyPr wrap="square">
            <a:spAutoFit/>
          </a:bodyPr>
          <a:lstStyle/>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DX can occur in similar context , and have different labels</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Mislabelled data</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Class Imbalance</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Annotator disagreement</a:t>
            </a:r>
          </a:p>
          <a:p>
            <a:pPr marL="342900" indent="-342900">
              <a:spcAft>
                <a:spcPts val="1600"/>
              </a:spcAft>
              <a:buAutoNum type="arabicPeriod"/>
            </a:pPr>
            <a:r>
              <a:rPr lang="en-IN" dirty="0">
                <a:solidFill>
                  <a:srgbClr val="000000"/>
                </a:solidFill>
                <a:latin typeface="Consolas" panose="020B0609020204030204" pitchFamily="49" charset="0"/>
                <a:cs typeface="Consolas" panose="020B0609020204030204" pitchFamily="49" charset="0"/>
              </a:rPr>
              <a:t>Broken Tokenization due to text format</a:t>
            </a:r>
          </a:p>
          <a:p>
            <a:pPr marL="342900" indent="-342900">
              <a:spcAft>
                <a:spcPts val="1600"/>
              </a:spcAft>
              <a:buAutoNum type="arabicPeriod"/>
            </a:pPr>
            <a:endParaRPr lang="en-IN" dirty="0">
              <a:solidFill>
                <a:srgbClr val="000000"/>
              </a:solidFill>
              <a:latin typeface="Consolas" panose="020B0609020204030204" pitchFamily="49" charset="0"/>
              <a:cs typeface="Consolas" panose="020B0609020204030204" pitchFamily="49" charset="0"/>
            </a:endParaRPr>
          </a:p>
          <a:p>
            <a:pPr marL="342900" indent="-342900">
              <a:spcAft>
                <a:spcPts val="1600"/>
              </a:spcAft>
              <a:buAutoNum type="arabicPeriod"/>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33637335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1579179"/>
            <a:ext cx="10515600" cy="3699641"/>
          </a:xfrm>
        </p:spPr>
        <p:txBody>
          <a:bodyPr>
            <a:normAutofit fontScale="90000"/>
          </a:bodyPr>
          <a:lstStyle/>
          <a:p>
            <a:pPr algn="ctr"/>
            <a:r>
              <a:rPr lang="en-US" dirty="0">
                <a:latin typeface="Courier New" panose="02070309020205020404" pitchFamily="49" charset="0"/>
                <a:cs typeface="Courier New" panose="02070309020205020404" pitchFamily="49" charset="0"/>
              </a:rPr>
              <a:t>QUESTIONS?</a:t>
            </a:r>
            <a:br>
              <a:rPr lang="en-US" dirty="0">
                <a:latin typeface="Courier New" panose="02070309020205020404" pitchFamily="49" charset="0"/>
                <a:cs typeface="Courier New" panose="02070309020205020404" pitchFamily="49" charset="0"/>
              </a:rPr>
            </a:br>
            <a:br>
              <a:rPr lang="en-US" dirty="0">
                <a:latin typeface="Courier New" panose="02070309020205020404" pitchFamily="49" charset="0"/>
                <a:cs typeface="Courier New" panose="02070309020205020404" pitchFamily="49" charset="0"/>
              </a:rPr>
            </a:br>
            <a:r>
              <a:rPr lang="en-US" b="1" dirty="0" err="1">
                <a:latin typeface="Courier New" panose="02070309020205020404" pitchFamily="49" charset="0"/>
                <a:cs typeface="Courier New" panose="02070309020205020404" pitchFamily="49" charset="0"/>
              </a:rPr>
              <a:t>Github</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manasRK</a:t>
            </a:r>
            <a:br>
              <a:rPr lang="en-US"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Twitter</a:t>
            </a:r>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manasrnkar</a:t>
            </a:r>
            <a:br>
              <a:rPr lang="en-US"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Email</a:t>
            </a:r>
            <a:r>
              <a:rPr lang="en-US" dirty="0">
                <a:latin typeface="Courier New" panose="02070309020205020404" pitchFamily="49" charset="0"/>
                <a:cs typeface="Courier New" panose="02070309020205020404" pitchFamily="49" charset="0"/>
              </a:rPr>
              <a:t>: </a:t>
            </a:r>
            <a:r>
              <a:rPr lang="en-US" dirty="0">
                <a:latin typeface="Courier New" panose="02070309020205020404" pitchFamily="49" charset="0"/>
                <a:cs typeface="Courier New" panose="02070309020205020404" pitchFamily="49" charset="0"/>
                <a:hlinkClick r:id="rId2"/>
              </a:rPr>
              <a:t>manas@episource.com</a:t>
            </a:r>
            <a:br>
              <a:rPr lang="en-US" dirty="0">
                <a:latin typeface="Courier New" panose="02070309020205020404" pitchFamily="49" charset="0"/>
                <a:cs typeface="Courier New" panose="02070309020205020404" pitchFamily="49" charset="0"/>
              </a:rPr>
            </a:br>
            <a:endParaRPr lang="en-US" dirty="0">
              <a:latin typeface="Courier New" panose="02070309020205020404" pitchFamily="49" charset="0"/>
              <a:cs typeface="Courier New" panose="020703090202050204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369332"/>
          </a:xfrm>
          <a:prstGeom prst="rect">
            <a:avLst/>
          </a:prstGeom>
        </p:spPr>
        <p:txBody>
          <a:bodyPr wrap="square">
            <a:spAutoFit/>
          </a:bodyPr>
          <a:lstStyle/>
          <a:p>
            <a:pPr>
              <a:spcAft>
                <a:spcPts val="1600"/>
              </a:spcAft>
            </a:pPr>
            <a:endParaRPr lang="en-US" dirty="0"/>
          </a:p>
        </p:txBody>
      </p:sp>
    </p:spTree>
    <p:extLst>
      <p:ext uri="{BB962C8B-B14F-4D97-AF65-F5344CB8AC3E}">
        <p14:creationId xmlns:p14="http://schemas.microsoft.com/office/powerpoint/2010/main" val="1911068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8A71-08EE-304B-B37D-27F931B64D96}"/>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whoami</a:t>
            </a:r>
            <a:endParaRPr lang="en-US" dirty="0">
              <a:latin typeface="Courier New" panose="02070309020205020404" pitchFamily="49" charset="0"/>
              <a:cs typeface="Courier New" panose="02070309020205020404" pitchFamily="49" charset="0"/>
            </a:endParaRPr>
          </a:p>
        </p:txBody>
      </p:sp>
      <p:sp>
        <p:nvSpPr>
          <p:cNvPr id="3" name="Content Placeholder 2">
            <a:extLst>
              <a:ext uri="{FF2B5EF4-FFF2-40B4-BE49-F238E27FC236}">
                <a16:creationId xmlns:a16="http://schemas.microsoft.com/office/drawing/2014/main" id="{6C0967F2-7807-B14F-8522-3078E33EC2E0}"/>
              </a:ext>
            </a:extLst>
          </p:cNvPr>
          <p:cNvSpPr>
            <a:spLocks noGrp="1"/>
          </p:cNvSpPr>
          <p:nvPr>
            <p:ph idx="1"/>
          </p:nvPr>
        </p:nvSpPr>
        <p:spPr/>
        <p:txBody>
          <a:bodyPr/>
          <a:lstStyle/>
          <a:p>
            <a:r>
              <a:rPr lang="en-US" dirty="0">
                <a:latin typeface="Consolas" panose="020B0609020204030204" pitchFamily="49" charset="0"/>
                <a:cs typeface="Consolas" panose="020B0609020204030204" pitchFamily="49" charset="0"/>
              </a:rPr>
              <a:t>Head data science and machine learning @ </a:t>
            </a:r>
            <a:r>
              <a:rPr lang="en-US" dirty="0" err="1">
                <a:latin typeface="Consolas" panose="020B0609020204030204" pitchFamily="49" charset="0"/>
                <a:cs typeface="Consolas" panose="020B0609020204030204" pitchFamily="49" charset="0"/>
              </a:rPr>
              <a:t>Episource</a:t>
            </a:r>
            <a:endParaRPr lang="en-US" dirty="0">
              <a:latin typeface="Consolas" panose="020B0609020204030204" pitchFamily="49" charset="0"/>
              <a:cs typeface="Consolas" panose="020B0609020204030204" pitchFamily="49" charset="0"/>
            </a:endParaRPr>
          </a:p>
          <a:p>
            <a:pPr>
              <a:lnSpc>
                <a:spcPct val="250000"/>
              </a:lnSpc>
            </a:pPr>
            <a:r>
              <a:rPr lang="en-US" dirty="0">
                <a:latin typeface="Consolas" panose="020B0609020204030204" pitchFamily="49" charset="0"/>
                <a:cs typeface="Consolas" panose="020B0609020204030204" pitchFamily="49" charset="0"/>
              </a:rPr>
              <a:t>Finance, healthcare, retail, e-commerce</a:t>
            </a:r>
          </a:p>
          <a:p>
            <a:pPr>
              <a:lnSpc>
                <a:spcPct val="250000"/>
              </a:lnSpc>
            </a:pPr>
            <a:r>
              <a:rPr lang="en-US" dirty="0">
                <a:latin typeface="Consolas" panose="020B0609020204030204" pitchFamily="49" charset="0"/>
                <a:cs typeface="Consolas" panose="020B0609020204030204" pitchFamily="49" charset="0"/>
              </a:rPr>
              <a:t>Contributor: </a:t>
            </a:r>
            <a:r>
              <a:rPr lang="en-US" dirty="0" err="1">
                <a:latin typeface="Consolas" panose="020B0609020204030204" pitchFamily="49" charset="0"/>
                <a:cs typeface="Consolas" panose="020B0609020204030204" pitchFamily="49" charset="0"/>
              </a:rPr>
              <a:t>gensim</a:t>
            </a:r>
            <a:r>
              <a:rPr lang="en-US" dirty="0">
                <a:latin typeface="Consolas" panose="020B0609020204030204" pitchFamily="49" charset="0"/>
                <a:cs typeface="Consolas" panose="020B0609020204030204" pitchFamily="49" charset="0"/>
              </a:rPr>
              <a:t>, </a:t>
            </a:r>
            <a:r>
              <a:rPr lang="en-US" dirty="0" err="1">
                <a:latin typeface="Consolas" panose="020B0609020204030204" pitchFamily="49" charset="0"/>
                <a:cs typeface="Consolas" panose="020B0609020204030204" pitchFamily="49" charset="0"/>
              </a:rPr>
              <a:t>ConceptNet</a:t>
            </a:r>
            <a:endParaRPr lang="en-US" dirty="0">
              <a:latin typeface="Consolas" panose="020B0609020204030204" pitchFamily="49" charset="0"/>
              <a:cs typeface="Consolas" panose="020B0609020204030204" pitchFamily="49" charset="0"/>
            </a:endParaRPr>
          </a:p>
          <a:p>
            <a:pPr>
              <a:lnSpc>
                <a:spcPct val="250000"/>
              </a:lnSpc>
            </a:pPr>
            <a:r>
              <a:rPr lang="en-US" dirty="0">
                <a:latin typeface="Consolas" panose="020B0609020204030204" pitchFamily="49" charset="0"/>
                <a:cs typeface="Consolas" panose="020B0609020204030204" pitchFamily="49" charset="0"/>
              </a:rPr>
              <a:t>GH @ </a:t>
            </a:r>
            <a:r>
              <a:rPr lang="en-US" dirty="0" err="1">
                <a:latin typeface="Consolas" panose="020B0609020204030204" pitchFamily="49" charset="0"/>
                <a:cs typeface="Consolas" panose="020B0609020204030204" pitchFamily="49" charset="0"/>
              </a:rPr>
              <a:t>manasRK</a:t>
            </a:r>
            <a:endParaRPr lang="en-US" dirty="0">
              <a:latin typeface="Consolas" panose="020B0609020204030204" pitchFamily="49" charset="0"/>
              <a:cs typeface="Consolas" panose="020B0609020204030204" pitchFamily="49" charset="0"/>
            </a:endParaRPr>
          </a:p>
          <a:p>
            <a:endParaRPr lang="en-US" dirty="0">
              <a:latin typeface="Consolas" panose="020B0609020204030204" pitchFamily="49" charset="0"/>
              <a:cs typeface="Consolas" panose="020B0609020204030204" pitchFamily="49" charset="0"/>
            </a:endParaRPr>
          </a:p>
        </p:txBody>
      </p:sp>
    </p:spTree>
    <p:extLst>
      <p:ext uri="{BB962C8B-B14F-4D97-AF65-F5344CB8AC3E}">
        <p14:creationId xmlns:p14="http://schemas.microsoft.com/office/powerpoint/2010/main" val="995847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AGENDA</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875354"/>
            <a:ext cx="9293772" cy="4809650"/>
          </a:xfrm>
          <a:prstGeom prst="rect">
            <a:avLst/>
          </a:prstGeom>
        </p:spPr>
        <p:txBody>
          <a:bodyPr wrap="square">
            <a:spAutoFit/>
          </a:bodyPr>
          <a:lstStyle/>
          <a:p>
            <a:pPr marL="342900" indent="-342900">
              <a:lnSpc>
                <a:spcPct val="150000"/>
              </a:lnSpc>
              <a:spcAft>
                <a:spcPts val="1600"/>
              </a:spcAft>
              <a:buAutoNum type="alphaLcPeriod"/>
            </a:pPr>
            <a:r>
              <a:rPr lang="en-US" dirty="0"/>
              <a:t>Broad use case</a:t>
            </a:r>
          </a:p>
          <a:p>
            <a:pPr marL="342900" indent="-342900">
              <a:lnSpc>
                <a:spcPct val="150000"/>
              </a:lnSpc>
              <a:spcAft>
                <a:spcPts val="1600"/>
              </a:spcAft>
              <a:buAutoNum type="alphaLcPeriod"/>
            </a:pPr>
            <a:r>
              <a:rPr lang="en-US" dirty="0"/>
              <a:t>Clinical Data – Why is it hard</a:t>
            </a:r>
          </a:p>
          <a:p>
            <a:pPr marL="342900" indent="-342900">
              <a:lnSpc>
                <a:spcPct val="150000"/>
              </a:lnSpc>
              <a:spcAft>
                <a:spcPts val="1600"/>
              </a:spcAft>
              <a:buAutoNum type="alphaLcPeriod"/>
            </a:pPr>
            <a:r>
              <a:rPr lang="en-US" dirty="0"/>
              <a:t>Case Study – Identifying contextual “diseases”</a:t>
            </a:r>
          </a:p>
          <a:p>
            <a:pPr marL="342900" indent="-342900">
              <a:lnSpc>
                <a:spcPct val="150000"/>
              </a:lnSpc>
              <a:spcAft>
                <a:spcPts val="1600"/>
              </a:spcAft>
              <a:buAutoNum type="alphaLcPeriod"/>
            </a:pPr>
            <a:r>
              <a:rPr lang="en-US" dirty="0"/>
              <a:t>Building features for context</a:t>
            </a:r>
          </a:p>
          <a:p>
            <a:pPr marL="342900" indent="-342900">
              <a:lnSpc>
                <a:spcPct val="150000"/>
              </a:lnSpc>
              <a:spcAft>
                <a:spcPts val="1600"/>
              </a:spcAft>
              <a:buAutoNum type="alphaLcPeriod"/>
            </a:pPr>
            <a:r>
              <a:rPr lang="en-US" dirty="0"/>
              <a:t>Experiment Setup</a:t>
            </a:r>
          </a:p>
          <a:p>
            <a:pPr marL="342900" indent="-342900">
              <a:lnSpc>
                <a:spcPct val="150000"/>
              </a:lnSpc>
              <a:spcAft>
                <a:spcPts val="1600"/>
              </a:spcAft>
              <a:buAutoNum type="alphaLcPeriod"/>
            </a:pPr>
            <a:r>
              <a:rPr lang="en-US" dirty="0"/>
              <a:t>Model building and diagnostics</a:t>
            </a:r>
          </a:p>
          <a:p>
            <a:pPr marL="342900" indent="-342900">
              <a:lnSpc>
                <a:spcPct val="150000"/>
              </a:lnSpc>
              <a:spcAft>
                <a:spcPts val="1600"/>
              </a:spcAft>
              <a:buAutoNum type="alphaLcPeriod"/>
            </a:pPr>
            <a:r>
              <a:rPr lang="en-US" dirty="0"/>
              <a:t>QA</a:t>
            </a:r>
          </a:p>
          <a:p>
            <a:pPr marL="342900" indent="-342900">
              <a:lnSpc>
                <a:spcPct val="150000"/>
              </a:lnSpc>
              <a:spcAft>
                <a:spcPts val="1600"/>
              </a:spcAft>
              <a:buAutoNum type="alphaLcPeriod"/>
            </a:pPr>
            <a:endParaRPr lang="en-US" dirty="0"/>
          </a:p>
        </p:txBody>
      </p:sp>
    </p:spTree>
    <p:extLst>
      <p:ext uri="{BB962C8B-B14F-4D97-AF65-F5344CB8AC3E}">
        <p14:creationId xmlns:p14="http://schemas.microsoft.com/office/powerpoint/2010/main" val="3190310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E734D85-091D-9149-8B87-F9BAEB686B72}"/>
              </a:ext>
            </a:extLst>
          </p:cNvPr>
          <p:cNvSpPr/>
          <p:nvPr/>
        </p:nvSpPr>
        <p:spPr>
          <a:xfrm>
            <a:off x="402431" y="1691561"/>
            <a:ext cx="11387137" cy="4801314"/>
          </a:xfrm>
          <a:prstGeom prst="rect">
            <a:avLst/>
          </a:prstGeom>
        </p:spPr>
        <p:txBody>
          <a:bodyPr wrap="square">
            <a:spAutoFit/>
          </a:bodyPr>
          <a:lstStyle/>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Build a </a:t>
            </a:r>
            <a:r>
              <a:rPr lang="en-IN" b="1" dirty="0">
                <a:solidFill>
                  <a:srgbClr val="595959"/>
                </a:solidFill>
                <a:latin typeface="Consolas" panose="020B0609020204030204" pitchFamily="49" charset="0"/>
                <a:cs typeface="Consolas" panose="020B0609020204030204" pitchFamily="49" charset="0"/>
              </a:rPr>
              <a:t>secure</a:t>
            </a:r>
            <a:r>
              <a:rPr lang="en-IN" dirty="0">
                <a:solidFill>
                  <a:srgbClr val="595959"/>
                </a:solidFill>
                <a:latin typeface="Consolas" panose="020B0609020204030204" pitchFamily="49" charset="0"/>
                <a:cs typeface="Consolas" panose="020B0609020204030204" pitchFamily="49" charset="0"/>
              </a:rPr>
              <a:t>, </a:t>
            </a:r>
            <a:r>
              <a:rPr lang="en-IN" b="1" dirty="0">
                <a:solidFill>
                  <a:srgbClr val="595959"/>
                </a:solidFill>
                <a:latin typeface="Consolas" panose="020B0609020204030204" pitchFamily="49" charset="0"/>
                <a:cs typeface="Consolas" panose="020B0609020204030204" pitchFamily="49" charset="0"/>
              </a:rPr>
              <a:t>scalable</a:t>
            </a:r>
            <a:r>
              <a:rPr lang="en-IN" dirty="0">
                <a:solidFill>
                  <a:srgbClr val="595959"/>
                </a:solidFill>
                <a:latin typeface="Consolas" panose="020B0609020204030204" pitchFamily="49" charset="0"/>
                <a:cs typeface="Consolas" panose="020B0609020204030204" pitchFamily="49" charset="0"/>
              </a:rPr>
              <a:t>, </a:t>
            </a:r>
            <a:r>
              <a:rPr lang="en-IN" b="1" dirty="0">
                <a:solidFill>
                  <a:srgbClr val="595959"/>
                </a:solidFill>
                <a:latin typeface="Consolas" panose="020B0609020204030204" pitchFamily="49" charset="0"/>
                <a:cs typeface="Consolas" panose="020B0609020204030204" pitchFamily="49" charset="0"/>
              </a:rPr>
              <a:t>cost efficient</a:t>
            </a:r>
            <a:r>
              <a:rPr lang="en-IN" dirty="0">
                <a:solidFill>
                  <a:srgbClr val="595959"/>
                </a:solidFill>
                <a:latin typeface="Consolas" panose="020B0609020204030204" pitchFamily="49" charset="0"/>
                <a:cs typeface="Consolas" panose="020B0609020204030204" pitchFamily="49" charset="0"/>
              </a:rPr>
              <a:t> NLP engine for IE/IR from medical transcripts</a:t>
            </a: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🔒Secure</a:t>
            </a:r>
            <a:r>
              <a:rPr lang="en-IN" b="0" i="0" u="none" strike="noStrike" dirty="0">
                <a:solidFill>
                  <a:srgbClr val="595959"/>
                </a:solidFill>
                <a:effectLst/>
                <a:latin typeface="Consolas" panose="020B0609020204030204" pitchFamily="49" charset="0"/>
                <a:cs typeface="Consolas" panose="020B0609020204030204" pitchFamily="49" charset="0"/>
              </a:rPr>
              <a:t> - </a:t>
            </a:r>
            <a:r>
              <a:rPr lang="en-IN" b="1" i="0" u="none" strike="noStrike" dirty="0">
                <a:solidFill>
                  <a:srgbClr val="595959"/>
                </a:solidFill>
                <a:effectLst/>
                <a:latin typeface="Consolas" panose="020B0609020204030204" pitchFamily="49" charset="0"/>
                <a:cs typeface="Consolas" panose="020B0609020204030204" pitchFamily="49" charset="0"/>
              </a:rPr>
              <a:t>HIPAA</a:t>
            </a:r>
            <a:r>
              <a:rPr lang="en-IN" b="0" i="0" u="none" strike="noStrike" dirty="0">
                <a:solidFill>
                  <a:srgbClr val="595959"/>
                </a:solidFill>
                <a:effectLst/>
                <a:latin typeface="Consolas" panose="020B0609020204030204" pitchFamily="49" charset="0"/>
                <a:cs typeface="Consolas" panose="020B0609020204030204" pitchFamily="49" charset="0"/>
              </a:rPr>
              <a:t> compliance, secure both in transit and rest</a:t>
            </a: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📈Scalable - </a:t>
            </a:r>
            <a:r>
              <a:rPr lang="en-IN" b="0" i="0" u="none" strike="noStrike" dirty="0">
                <a:solidFill>
                  <a:srgbClr val="595959"/>
                </a:solidFill>
                <a:effectLst/>
                <a:latin typeface="Consolas" panose="020B0609020204030204" pitchFamily="49" charset="0"/>
                <a:cs typeface="Consolas" panose="020B0609020204030204" pitchFamily="49" charset="0"/>
              </a:rPr>
              <a:t>processing thousands of charts on daily basis</a:t>
            </a:r>
            <a:endParaRPr lang="en-IN" b="1"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b="1" i="0" u="none" strike="noStrike" dirty="0">
                <a:solidFill>
                  <a:srgbClr val="595959"/>
                </a:solidFill>
                <a:effectLst/>
                <a:latin typeface="Consolas" panose="020B0609020204030204" pitchFamily="49" charset="0"/>
                <a:cs typeface="Consolas" panose="020B0609020204030204" pitchFamily="49" charset="0"/>
              </a:rPr>
              <a:t>💵Cost efficient - </a:t>
            </a:r>
            <a:r>
              <a:rPr lang="en-IN" b="0" i="0" u="none" strike="noStrike" dirty="0">
                <a:solidFill>
                  <a:srgbClr val="595959"/>
                </a:solidFill>
                <a:effectLst/>
                <a:latin typeface="Consolas" panose="020B0609020204030204" pitchFamily="49" charset="0"/>
                <a:cs typeface="Consolas" panose="020B0609020204030204" pitchFamily="49" charset="0"/>
              </a:rPr>
              <a:t>less resources (cost) to achieve greater output (accurate quality)</a:t>
            </a:r>
            <a:br>
              <a:rPr lang="en-IN" b="0" i="0" u="none" strike="noStrike" dirty="0">
                <a:solidFill>
                  <a:srgbClr val="595959"/>
                </a:solidFill>
                <a:effectLst/>
                <a:latin typeface="Consolas" panose="020B0609020204030204" pitchFamily="49" charset="0"/>
                <a:cs typeface="Consolas" panose="020B0609020204030204" pitchFamily="49" charset="0"/>
              </a:rPr>
            </a:br>
            <a:endParaRPr lang="en-IN" b="0" i="0" u="none" strike="noStrike" dirty="0">
              <a:solidFill>
                <a:srgbClr val="595959"/>
              </a:solidFill>
              <a:effectLst/>
              <a:latin typeface="Consolas" panose="020B0609020204030204" pitchFamily="49" charset="0"/>
              <a:cs typeface="Consolas" panose="020B0609020204030204" pitchFamily="49" charset="0"/>
            </a:endParaRPr>
          </a:p>
          <a:p>
            <a:pPr lvl="1" fontAlgn="base"/>
            <a:endParaRPr lang="en-IN" b="1" i="0" u="none" strike="noStrike" dirty="0">
              <a:solidFill>
                <a:srgbClr val="595959"/>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Reducing turnaround time (</a:t>
            </a:r>
            <a:r>
              <a:rPr lang="en-IN" b="1" dirty="0">
                <a:solidFill>
                  <a:srgbClr val="595959"/>
                </a:solidFill>
                <a:latin typeface="Consolas" panose="020B0609020204030204" pitchFamily="49" charset="0"/>
                <a:cs typeface="Consolas" panose="020B0609020204030204" pitchFamily="49" charset="0"/>
              </a:rPr>
              <a:t>TAT</a:t>
            </a:r>
            <a:r>
              <a:rPr lang="en-IN" dirty="0">
                <a:solidFill>
                  <a:srgbClr val="595959"/>
                </a:solidFill>
                <a:latin typeface="Consolas" panose="020B0609020204030204" pitchFamily="49" charset="0"/>
                <a:cs typeface="Consolas" panose="020B0609020204030204" pitchFamily="49" charset="0"/>
              </a:rPr>
              <a:t>) by building Computer Assisted Coding (CAC) tool</a:t>
            </a:r>
            <a:br>
              <a:rPr lang="en-IN" dirty="0">
                <a:solidFill>
                  <a:srgbClr val="595959"/>
                </a:solidFill>
                <a:latin typeface="Consolas" panose="020B0609020204030204" pitchFamily="49" charset="0"/>
                <a:cs typeface="Consolas" panose="020B0609020204030204" pitchFamily="49" charset="0"/>
              </a:rPr>
            </a:br>
            <a:br>
              <a:rPr lang="en-IN" dirty="0">
                <a:solidFill>
                  <a:srgbClr val="595959"/>
                </a:solidFill>
                <a:latin typeface="Consolas" panose="020B0609020204030204" pitchFamily="49" charset="0"/>
                <a:cs typeface="Consolas" panose="020B0609020204030204" pitchFamily="49" charset="0"/>
              </a:rPr>
            </a:br>
            <a:endParaRPr lang="en-IN" dirty="0">
              <a:solidFill>
                <a:srgbClr val="595959"/>
              </a:solidFill>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Hierarchical Condition Category (HCC) Chart categorization:</a:t>
            </a:r>
          </a:p>
          <a:p>
            <a:pPr marL="742950" lvl="1" indent="-285750" fontAlgn="base">
              <a:buFont typeface="Arial" panose="020B0604020202020204" pitchFamily="34" charset="0"/>
              <a:buChar char="•"/>
            </a:pPr>
            <a:r>
              <a:rPr lang="en-IN" b="0" i="0" u="none" strike="noStrike" dirty="0">
                <a:solidFill>
                  <a:srgbClr val="595959"/>
                </a:solidFill>
                <a:effectLst/>
                <a:latin typeface="Consolas" panose="020B0609020204030204" pitchFamily="49" charset="0"/>
                <a:cs typeface="Consolas" panose="020B0609020204030204" pitchFamily="49" charset="0"/>
              </a:rPr>
              <a:t>HCC </a:t>
            </a:r>
            <a:r>
              <a:rPr lang="en-IN" b="0" i="0" u="none" strike="noStrike" dirty="0">
                <a:solidFill>
                  <a:srgbClr val="93C47D"/>
                </a:solidFill>
                <a:effectLst/>
                <a:latin typeface="Consolas" panose="020B0609020204030204" pitchFamily="49" charset="0"/>
                <a:cs typeface="Consolas" panose="020B0609020204030204" pitchFamily="49" charset="0"/>
              </a:rPr>
              <a:t>Billable </a:t>
            </a:r>
            <a:r>
              <a:rPr lang="en-IN" b="0" i="0" u="none" strike="noStrike" dirty="0">
                <a:solidFill>
                  <a:srgbClr val="595959"/>
                </a:solidFill>
                <a:effectLst/>
                <a:latin typeface="Consolas" panose="020B0609020204030204" pitchFamily="49" charset="0"/>
                <a:cs typeface="Consolas" panose="020B0609020204030204" pitchFamily="49" charset="0"/>
              </a:rPr>
              <a:t>✅  e.g. </a:t>
            </a:r>
            <a:r>
              <a:rPr lang="en-IN" b="0" i="0" u="sng" strike="noStrike" dirty="0">
                <a:solidFill>
                  <a:srgbClr val="3D85C6"/>
                </a:solidFill>
                <a:effectLst/>
                <a:latin typeface="Consolas" panose="020B0609020204030204" pitchFamily="49" charset="0"/>
                <a:cs typeface="Consolas" panose="020B0609020204030204" pitchFamily="49" charset="0"/>
                <a:hlinkClick r:id="rId2"/>
              </a:rPr>
              <a:t>Viral Fever</a:t>
            </a:r>
            <a:r>
              <a:rPr lang="en-IN" b="0" i="0" u="none" strike="noStrike" dirty="0">
                <a:solidFill>
                  <a:srgbClr val="222222"/>
                </a:solidFill>
                <a:effectLst/>
                <a:latin typeface="Consolas" panose="020B0609020204030204" pitchFamily="49" charset="0"/>
                <a:cs typeface="Consolas" panose="020B0609020204030204" pitchFamily="49" charset="0"/>
              </a:rPr>
              <a:t> -  </a:t>
            </a:r>
            <a:r>
              <a:rPr lang="en-IN" b="0" i="1" u="none" strike="noStrike" dirty="0">
                <a:solidFill>
                  <a:srgbClr val="6AA84F"/>
                </a:solidFill>
                <a:effectLst/>
                <a:latin typeface="Consolas" panose="020B0609020204030204" pitchFamily="49" charset="0"/>
                <a:cs typeface="Consolas" panose="020B0609020204030204" pitchFamily="49" charset="0"/>
              </a:rPr>
              <a:t>A92.8</a:t>
            </a:r>
            <a:endParaRPr lang="en-IN" b="0"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b="0" i="0" u="none" strike="noStrike" dirty="0">
                <a:solidFill>
                  <a:srgbClr val="595959"/>
                </a:solidFill>
                <a:effectLst/>
                <a:latin typeface="Consolas" panose="020B0609020204030204" pitchFamily="49" charset="0"/>
                <a:cs typeface="Consolas" panose="020B0609020204030204" pitchFamily="49" charset="0"/>
              </a:rPr>
              <a:t>No HCC </a:t>
            </a:r>
            <a:r>
              <a:rPr lang="en-IN" b="0" i="0" u="none" strike="noStrike" dirty="0">
                <a:solidFill>
                  <a:srgbClr val="E06666"/>
                </a:solidFill>
                <a:effectLst/>
                <a:latin typeface="Consolas" panose="020B0609020204030204" pitchFamily="49" charset="0"/>
                <a:cs typeface="Consolas" panose="020B0609020204030204" pitchFamily="49" charset="0"/>
              </a:rPr>
              <a:t>Non Billable </a:t>
            </a:r>
            <a:r>
              <a:rPr lang="en-IN" b="0" i="0" u="none" strike="noStrike" dirty="0">
                <a:solidFill>
                  <a:srgbClr val="595959"/>
                </a:solidFill>
                <a:effectLst/>
                <a:latin typeface="Consolas" panose="020B0609020204030204" pitchFamily="49" charset="0"/>
                <a:cs typeface="Consolas" panose="020B0609020204030204" pitchFamily="49" charset="0"/>
              </a:rPr>
              <a:t>❌ e.g. </a:t>
            </a:r>
            <a:r>
              <a:rPr lang="en-IN" b="0" i="1" u="sng" strike="noStrike" dirty="0">
                <a:solidFill>
                  <a:srgbClr val="3D85C6"/>
                </a:solidFill>
                <a:effectLst/>
                <a:latin typeface="Consolas" panose="020B0609020204030204" pitchFamily="49" charset="0"/>
                <a:cs typeface="Consolas" panose="020B0609020204030204" pitchFamily="49" charset="0"/>
                <a:hlinkClick r:id="rId3"/>
              </a:rPr>
              <a:t>Whooping cough</a:t>
            </a:r>
            <a:r>
              <a:rPr lang="en-IN" b="0" i="1" u="none" strike="noStrike" dirty="0">
                <a:solidFill>
                  <a:srgbClr val="222222"/>
                </a:solidFill>
                <a:effectLst/>
                <a:latin typeface="Consolas" panose="020B0609020204030204" pitchFamily="49" charset="0"/>
                <a:cs typeface="Consolas" panose="020B0609020204030204" pitchFamily="49" charset="0"/>
              </a:rPr>
              <a:t> - </a:t>
            </a:r>
            <a:r>
              <a:rPr lang="en-IN" b="0" i="1" u="none" strike="noStrike" dirty="0">
                <a:solidFill>
                  <a:srgbClr val="E06666"/>
                </a:solidFill>
                <a:effectLst/>
                <a:latin typeface="Consolas" panose="020B0609020204030204" pitchFamily="49" charset="0"/>
                <a:cs typeface="Consolas" panose="020B0609020204030204" pitchFamily="49" charset="0"/>
              </a:rPr>
              <a:t>A37</a:t>
            </a:r>
            <a:br>
              <a:rPr lang="en-IN" b="0" i="1" u="none" strike="noStrike" dirty="0">
                <a:solidFill>
                  <a:srgbClr val="E06666"/>
                </a:solidFill>
                <a:effectLst/>
                <a:latin typeface="Consolas" panose="020B0609020204030204" pitchFamily="49" charset="0"/>
                <a:cs typeface="Consolas" panose="020B0609020204030204" pitchFamily="49" charset="0"/>
              </a:rPr>
            </a:br>
            <a:br>
              <a:rPr lang="en-IN" b="0" i="1" u="none" strike="noStrike" dirty="0">
                <a:solidFill>
                  <a:srgbClr val="E06666"/>
                </a:solidFill>
                <a:effectLst/>
                <a:latin typeface="Consolas" panose="020B0609020204030204" pitchFamily="49" charset="0"/>
                <a:cs typeface="Consolas" panose="020B0609020204030204" pitchFamily="49" charset="0"/>
              </a:rPr>
            </a:br>
            <a:endParaRPr lang="en-IN" b="0" i="0" u="none" strike="noStrike" dirty="0">
              <a:solidFill>
                <a:srgbClr val="595959"/>
              </a:solidFill>
              <a:effectLst/>
              <a:latin typeface="Consolas" panose="020B0609020204030204" pitchFamily="49" charset="0"/>
              <a:cs typeface="Consolas" panose="020B0609020204030204" pitchFamily="49" charset="0"/>
            </a:endParaRPr>
          </a:p>
          <a:p>
            <a:pPr fontAlgn="base">
              <a:spcAft>
                <a:spcPts val="1600"/>
              </a:spcAft>
              <a:buFont typeface="Arial" panose="020B0604020202020204" pitchFamily="34" charset="0"/>
              <a:buChar char="•"/>
            </a:pPr>
            <a:r>
              <a:rPr lang="en-IN" dirty="0">
                <a:solidFill>
                  <a:srgbClr val="595959"/>
                </a:solidFill>
                <a:latin typeface="Consolas" panose="020B0609020204030204" pitchFamily="49" charset="0"/>
                <a:cs typeface="Consolas" panose="020B0609020204030204" pitchFamily="49" charset="0"/>
              </a:rPr>
              <a:t>Augmenting clients specific needs, guidelines into NLP engine</a:t>
            </a:r>
            <a:br>
              <a:rPr lang="en-IN" dirty="0">
                <a:latin typeface="Consolas" panose="020B0609020204030204" pitchFamily="49" charset="0"/>
                <a:cs typeface="Consolas" panose="020B0609020204030204" pitchFamily="49" charset="0"/>
              </a:rPr>
            </a:br>
            <a:endParaRPr lang="en-US" dirty="0">
              <a:latin typeface="Consolas" panose="020B0609020204030204" pitchFamily="49" charset="0"/>
              <a:cs typeface="Consolas" panose="020B0609020204030204" pitchFamily="49" charset="0"/>
            </a:endParaRPr>
          </a:p>
        </p:txBody>
      </p:sp>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BROAD USE CASE</a:t>
            </a:r>
          </a:p>
        </p:txBody>
      </p:sp>
    </p:spTree>
    <p:extLst>
      <p:ext uri="{BB962C8B-B14F-4D97-AF65-F5344CB8AC3E}">
        <p14:creationId xmlns:p14="http://schemas.microsoft.com/office/powerpoint/2010/main" val="2816015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WORKING THROUGH</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4508927"/>
          </a:xfrm>
          <a:prstGeom prst="rect">
            <a:avLst/>
          </a:prstGeom>
        </p:spPr>
        <p:txBody>
          <a:bodyPr wrap="square">
            <a:spAutoFit/>
          </a:bodyPr>
          <a:lstStyle/>
          <a:p>
            <a:pPr>
              <a:spcAft>
                <a:spcPts val="1600"/>
              </a:spcAft>
            </a:pPr>
            <a:r>
              <a:rPr lang="en-IN" dirty="0">
                <a:solidFill>
                  <a:srgbClr val="000000"/>
                </a:solidFill>
                <a:latin typeface="Consolas" panose="020B0609020204030204" pitchFamily="49" charset="0"/>
                <a:cs typeface="Consolas" panose="020B0609020204030204" pitchFamily="49" charset="0"/>
              </a:rPr>
              <a:t>a. Working with lot of text requires answers to below questions: </a:t>
            </a:r>
            <a:endParaRPr lang="en-IN" b="0" i="0" u="none" strike="noStrike" dirty="0">
              <a:solidFill>
                <a:srgbClr val="000000"/>
              </a:solidFill>
              <a:effectLst/>
              <a:latin typeface="Consolas" panose="020B0609020204030204" pitchFamily="49" charset="0"/>
              <a:cs typeface="Consolas" panose="020B0609020204030204" pitchFamily="49" charset="0"/>
            </a:endParaRP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What is source of data?</a:t>
            </a: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Is it streaming data or stationary dumps?</a:t>
            </a:r>
          </a:p>
          <a:p>
            <a:pPr lvl="1" fontAlgn="base">
              <a:spcBef>
                <a:spcPts val="1000"/>
              </a:spcBef>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Understanding expectations of stakeholders</a:t>
            </a:r>
          </a:p>
          <a:p>
            <a:pPr lvl="1" fontAlgn="base">
              <a:spcBef>
                <a:spcPts val="1000"/>
              </a:spcBef>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Business use</a:t>
            </a:r>
          </a:p>
          <a:p>
            <a:pPr lvl="1" fontAlgn="base">
              <a:spcBef>
                <a:spcPts val="1000"/>
              </a:spcBef>
              <a:spcAft>
                <a:spcPts val="1600"/>
              </a:spcAft>
              <a:buFont typeface="Arial" panose="020B0604020202020204" pitchFamily="34" charset="0"/>
              <a:buChar char="•"/>
            </a:pPr>
            <a:r>
              <a:rPr lang="en-IN" dirty="0">
                <a:solidFill>
                  <a:srgbClr val="000000"/>
                </a:solidFill>
                <a:latin typeface="Consolas" panose="020B0609020204030204" pitchFamily="49" charset="0"/>
                <a:cs typeface="Consolas" panose="020B0609020204030204" pitchFamily="49" charset="0"/>
              </a:rPr>
              <a:t> Need of Text Classification – IE/IR with regex, NER, Dependency parsing, Embeddings?</a:t>
            </a:r>
          </a:p>
          <a:p>
            <a:pPr fontAlgn="base">
              <a:spcBef>
                <a:spcPts val="1000"/>
              </a:spcBef>
              <a:spcAft>
                <a:spcPts val="1600"/>
              </a:spcAft>
            </a:pPr>
            <a:r>
              <a:rPr lang="en-IN" dirty="0">
                <a:solidFill>
                  <a:srgbClr val="000000"/>
                </a:solidFill>
                <a:latin typeface="Consolas" panose="020B0609020204030204" pitchFamily="49" charset="0"/>
                <a:cs typeface="Consolas" panose="020B0609020204030204" pitchFamily="49" charset="0"/>
              </a:rPr>
              <a:t>b. Existing solutions on GitHub, </a:t>
            </a:r>
            <a:r>
              <a:rPr lang="en-IN" dirty="0" err="1">
                <a:solidFill>
                  <a:srgbClr val="000000"/>
                </a:solidFill>
                <a:latin typeface="Consolas" panose="020B0609020204030204" pitchFamily="49" charset="0"/>
                <a:cs typeface="Consolas" panose="020B0609020204030204" pitchFamily="49" charset="0"/>
              </a:rPr>
              <a:t>arxiv</a:t>
            </a:r>
            <a:r>
              <a:rPr lang="en-IN" dirty="0">
                <a:solidFill>
                  <a:srgbClr val="000000"/>
                </a:solidFill>
                <a:latin typeface="Consolas" panose="020B0609020204030204" pitchFamily="49" charset="0"/>
                <a:cs typeface="Consolas" panose="020B0609020204030204" pitchFamily="49" charset="0"/>
              </a:rPr>
              <a:t>, academic shared tasks available?</a:t>
            </a:r>
          </a:p>
          <a:p>
            <a:pPr fontAlgn="base">
              <a:spcBef>
                <a:spcPts val="1000"/>
              </a:spcBef>
              <a:spcAft>
                <a:spcPts val="1600"/>
              </a:spcAft>
            </a:pPr>
            <a:r>
              <a:rPr lang="en-IN" dirty="0">
                <a:solidFill>
                  <a:srgbClr val="000000"/>
                </a:solidFill>
                <a:latin typeface="Consolas" panose="020B0609020204030204" pitchFamily="49" charset="0"/>
                <a:cs typeface="Consolas" panose="020B0609020204030204" pitchFamily="49" charset="0"/>
              </a:rPr>
              <a:t>c. Need of labelled data? Resources to label them? Budget? Domain experts?</a:t>
            </a:r>
          </a:p>
        </p:txBody>
      </p:sp>
    </p:spTree>
    <p:extLst>
      <p:ext uri="{BB962C8B-B14F-4D97-AF65-F5344CB8AC3E}">
        <p14:creationId xmlns:p14="http://schemas.microsoft.com/office/powerpoint/2010/main" val="3569895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08A71-08EE-304B-B37D-27F931B64D96}"/>
              </a:ext>
            </a:extLst>
          </p:cNvPr>
          <p:cNvSpPr>
            <a:spLocks noGrp="1"/>
          </p:cNvSpPr>
          <p:nvPr>
            <p:ph type="title"/>
          </p:nvPr>
        </p:nvSpPr>
        <p:spPr/>
        <p:txBody>
          <a:bodyPr/>
          <a:lstStyle/>
          <a:p>
            <a:r>
              <a:rPr lang="en-US" dirty="0">
                <a:latin typeface="Courier New" panose="02070309020205020404" pitchFamily="49" charset="0"/>
                <a:cs typeface="Courier New" panose="02070309020205020404" pitchFamily="49" charset="0"/>
              </a:rPr>
              <a:t>NLP FOR CLINICAL TEXT</a:t>
            </a:r>
          </a:p>
        </p:txBody>
      </p:sp>
      <p:graphicFrame>
        <p:nvGraphicFramePr>
          <p:cNvPr id="7" name="Table 6">
            <a:extLst>
              <a:ext uri="{FF2B5EF4-FFF2-40B4-BE49-F238E27FC236}">
                <a16:creationId xmlns:a16="http://schemas.microsoft.com/office/drawing/2014/main" id="{CB77D368-E252-1C40-B12E-69782A823446}"/>
              </a:ext>
            </a:extLst>
          </p:cNvPr>
          <p:cNvGraphicFramePr>
            <a:graphicFrameLocks noGrp="1"/>
          </p:cNvGraphicFramePr>
          <p:nvPr>
            <p:extLst>
              <p:ext uri="{D42A27DB-BD31-4B8C-83A1-F6EECF244321}">
                <p14:modId xmlns:p14="http://schemas.microsoft.com/office/powerpoint/2010/main" val="2538130568"/>
              </p:ext>
            </p:extLst>
          </p:nvPr>
        </p:nvGraphicFramePr>
        <p:xfrm>
          <a:off x="838199" y="1463977"/>
          <a:ext cx="11091041" cy="5042991"/>
        </p:xfrm>
        <a:graphic>
          <a:graphicData uri="http://schemas.openxmlformats.org/drawingml/2006/table">
            <a:tbl>
              <a:tblPr bandRow="1">
                <a:tableStyleId>{5C22544A-7EE6-4342-B048-85BDC9FD1C3A}</a:tableStyleId>
              </a:tblPr>
              <a:tblGrid>
                <a:gridCol w="2652205">
                  <a:extLst>
                    <a:ext uri="{9D8B030D-6E8A-4147-A177-3AD203B41FA5}">
                      <a16:colId xmlns:a16="http://schemas.microsoft.com/office/drawing/2014/main" val="3981579219"/>
                    </a:ext>
                  </a:extLst>
                </a:gridCol>
                <a:gridCol w="8438836">
                  <a:extLst>
                    <a:ext uri="{9D8B030D-6E8A-4147-A177-3AD203B41FA5}">
                      <a16:colId xmlns:a16="http://schemas.microsoft.com/office/drawing/2014/main" val="1938361638"/>
                    </a:ext>
                  </a:extLst>
                </a:gridCol>
              </a:tblGrid>
              <a:tr h="573408">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PROCESS</a:t>
                      </a:r>
                      <a:endParaRPr lang="en-IN" sz="20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OUTCOMES</a:t>
                      </a:r>
                      <a:endParaRPr lang="en-IN" sz="20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560052634"/>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Load</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high blood pressure. Diagnosed with DM2, no murmurs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438969510"/>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Clean</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high blood pressure. diagnosed with dm2, no murmurs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1650838053"/>
                  </a:ext>
                </a:extLst>
              </a:tr>
              <a:tr h="964383">
                <a:tc>
                  <a:txBody>
                    <a:bodyPr/>
                    <a:lstStyle/>
                    <a:p>
                      <a:pPr algn="ctr" rtl="0" fontAlgn="t">
                        <a:spcBef>
                          <a:spcPts val="0"/>
                        </a:spcBef>
                        <a:spcAft>
                          <a:spcPts val="0"/>
                        </a:spcAft>
                      </a:pPr>
                      <a:r>
                        <a:rPr lang="en-IN" sz="2000" b="1" i="0" u="none" strike="noStrike">
                          <a:solidFill>
                            <a:srgbClr val="000000"/>
                          </a:solidFill>
                          <a:effectLst/>
                          <a:latin typeface="Consolas" panose="020B0609020204030204" pitchFamily="49" charset="0"/>
                          <a:ea typeface="Palatino" pitchFamily="2" charset="77"/>
                          <a:cs typeface="Consolas" panose="020B0609020204030204" pitchFamily="49" charset="0"/>
                        </a:rPr>
                        <a:t>Tokenize</a:t>
                      </a:r>
                      <a:endParaRPr lang="en-IN" sz="2000" b="1">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&lt;START&gt; the, patient, is, suffering, from, high, blood, pressure, &lt;END&gt;, &lt;START&gt; diagnosed, with, dm2, no, murmurs, found &lt;END&gt;</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1728790709"/>
                  </a:ext>
                </a:extLst>
              </a:tr>
              <a:tr h="1230420">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Vectorize</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&lt;START&gt; [0.1,0.2], [0.3,0.05], [0.15,0.12], [0.4,0.2], [0.6,0.22], [0.21,0.6], [0.11,0.22], [0.51,0.22], &lt;END&gt;, &lt;START&gt; [0.6,0.2], [0.4,0.6], [0.7,0.4], [0.19,0.42], [0.3,0.6], [0.4,0.3]&lt;END&gt;</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2623068987"/>
                  </a:ext>
                </a:extLst>
              </a:tr>
              <a:tr h="698347">
                <a:tc>
                  <a:txBody>
                    <a:bodyPr/>
                    <a:lstStyle/>
                    <a:p>
                      <a:pPr algn="ctr" rtl="0" fontAlgn="t">
                        <a:spcBef>
                          <a:spcPts val="0"/>
                        </a:spcBef>
                        <a:spcAft>
                          <a:spcPts val="0"/>
                        </a:spcAft>
                      </a:pPr>
                      <a:r>
                        <a:rPr lang="en-IN" sz="2000" b="1"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Train &amp; Predict</a:t>
                      </a:r>
                      <a:endParaRPr lang="en-IN" sz="2000" b="1"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tc>
                  <a:txBody>
                    <a:bodyPr/>
                    <a:lstStyle/>
                    <a:p>
                      <a:pPr rtl="0" fontAlgn="t">
                        <a:spcBef>
                          <a:spcPts val="0"/>
                        </a:spcBef>
                        <a:spcAft>
                          <a:spcPts val="0"/>
                        </a:spcAft>
                      </a:pP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“The patient is suffering from </a:t>
                      </a:r>
                      <a:r>
                        <a:rPr lang="en-IN" sz="1800" b="1" i="0" u="none" strike="noStrike" dirty="0">
                          <a:solidFill>
                            <a:srgbClr val="6AA84F"/>
                          </a:solidFill>
                          <a:effectLst/>
                          <a:latin typeface="Consolas" panose="020B0609020204030204" pitchFamily="49" charset="0"/>
                          <a:ea typeface="Palatino" pitchFamily="2" charset="77"/>
                          <a:cs typeface="Consolas" panose="020B0609020204030204" pitchFamily="49" charset="0"/>
                        </a:rPr>
                        <a:t>high blood pressure</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Diagnosed with </a:t>
                      </a:r>
                      <a:r>
                        <a:rPr lang="en-IN" sz="1800" b="1" i="0" u="none" strike="noStrike" dirty="0">
                          <a:solidFill>
                            <a:srgbClr val="6AA84F"/>
                          </a:solidFill>
                          <a:effectLst/>
                          <a:latin typeface="Consolas" panose="020B0609020204030204" pitchFamily="49" charset="0"/>
                          <a:ea typeface="Palatino" pitchFamily="2" charset="77"/>
                          <a:cs typeface="Consolas" panose="020B0609020204030204" pitchFamily="49" charset="0"/>
                        </a:rPr>
                        <a:t>DM2</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no </a:t>
                      </a:r>
                      <a:r>
                        <a:rPr lang="en-IN" sz="1800" b="1" i="0" u="none" strike="noStrike" dirty="0">
                          <a:solidFill>
                            <a:srgbClr val="CC4125"/>
                          </a:solidFill>
                          <a:effectLst/>
                          <a:latin typeface="Consolas" panose="020B0609020204030204" pitchFamily="49" charset="0"/>
                          <a:ea typeface="Palatino" pitchFamily="2" charset="77"/>
                          <a:cs typeface="Consolas" panose="020B0609020204030204" pitchFamily="49" charset="0"/>
                        </a:rPr>
                        <a:t>murmurs</a:t>
                      </a:r>
                      <a:r>
                        <a:rPr lang="en-IN" sz="1800" b="0" i="0" u="none" strike="noStrike" dirty="0">
                          <a:solidFill>
                            <a:srgbClr val="000000"/>
                          </a:solidFill>
                          <a:effectLst/>
                          <a:latin typeface="Consolas" panose="020B0609020204030204" pitchFamily="49" charset="0"/>
                          <a:ea typeface="Palatino" pitchFamily="2" charset="77"/>
                          <a:cs typeface="Consolas" panose="020B0609020204030204" pitchFamily="49" charset="0"/>
                        </a:rPr>
                        <a:t> found”</a:t>
                      </a:r>
                      <a:endParaRPr lang="en-IN" sz="1800" dirty="0">
                        <a:effectLst/>
                        <a:latin typeface="Consolas" panose="020B0609020204030204" pitchFamily="49" charset="0"/>
                        <a:ea typeface="Palatino" pitchFamily="2" charset="77"/>
                        <a:cs typeface="Consolas" panose="020B0609020204030204" pitchFamily="49" charset="0"/>
                      </a:endParaRPr>
                    </a:p>
                  </a:txBody>
                  <a:tcPr marL="95250" marR="95250" marT="95250" marB="95250"/>
                </a:tc>
                <a:extLst>
                  <a:ext uri="{0D108BD9-81ED-4DB2-BD59-A6C34878D82A}">
                    <a16:rowId xmlns:a16="http://schemas.microsoft.com/office/drawing/2014/main" val="3080723065"/>
                  </a:ext>
                </a:extLst>
              </a:tr>
            </a:tbl>
          </a:graphicData>
        </a:graphic>
      </p:graphicFrame>
    </p:spTree>
    <p:extLst>
      <p:ext uri="{BB962C8B-B14F-4D97-AF65-F5344CB8AC3E}">
        <p14:creationId xmlns:p14="http://schemas.microsoft.com/office/powerpoint/2010/main" val="227961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CB98806-33B7-264C-9ACF-C6F9C47E3065}"/>
              </a:ext>
            </a:extLst>
          </p:cNvPr>
          <p:cNvSpPr/>
          <p:nvPr/>
        </p:nvSpPr>
        <p:spPr>
          <a:xfrm>
            <a:off x="838200" y="1690688"/>
            <a:ext cx="9955924" cy="4965462"/>
          </a:xfrm>
          <a:prstGeom prst="rect">
            <a:avLst/>
          </a:prstGeom>
        </p:spPr>
        <p:txBody>
          <a:bodyPr wrap="square">
            <a:spAutoFit/>
          </a:bodyPr>
          <a:lstStyle/>
          <a:p>
            <a:pPr>
              <a:spcAft>
                <a:spcPts val="1600"/>
              </a:spcAft>
            </a:pPr>
            <a:r>
              <a:rPr lang="en-IN" dirty="0">
                <a:solidFill>
                  <a:srgbClr val="595959"/>
                </a:solidFill>
                <a:latin typeface="Consolas" panose="020B0609020204030204" pitchFamily="49" charset="0"/>
                <a:cs typeface="Consolas" panose="020B0609020204030204" pitchFamily="49" charset="0"/>
              </a:rPr>
              <a:t>In contrast to normal </a:t>
            </a:r>
            <a:r>
              <a:rPr lang="en-IN" dirty="0" err="1">
                <a:solidFill>
                  <a:srgbClr val="595959"/>
                </a:solidFill>
                <a:latin typeface="Consolas" panose="020B0609020204030204" pitchFamily="49" charset="0"/>
                <a:cs typeface="Consolas" panose="020B0609020204030204" pitchFamily="49" charset="0"/>
              </a:rPr>
              <a:t>english</a:t>
            </a:r>
            <a:r>
              <a:rPr lang="en-IN" dirty="0">
                <a:solidFill>
                  <a:srgbClr val="595959"/>
                </a:solidFill>
                <a:latin typeface="Consolas" panose="020B0609020204030204" pitchFamily="49" charset="0"/>
                <a:cs typeface="Consolas" panose="020B0609020204030204" pitchFamily="49" charset="0"/>
              </a:rPr>
              <a:t> text (newspapers, blog posts), clinical text is written by health care professionals to communicate the status and history of a single patient to other health care professionals or themselves.</a:t>
            </a:r>
            <a:endParaRPr lang="en-IN"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mj-lt"/>
              <a:buAutoNum type="arabicPeriod"/>
            </a:pPr>
            <a:r>
              <a:rPr lang="en-IN" sz="1400" b="1" i="0" u="none" strike="noStrike" dirty="0">
                <a:solidFill>
                  <a:srgbClr val="595959"/>
                </a:solidFill>
                <a:effectLst/>
                <a:latin typeface="Consolas" panose="020B0609020204030204" pitchFamily="49" charset="0"/>
                <a:cs typeface="Consolas" panose="020B0609020204030204" pitchFamily="49" charset="0"/>
              </a:rPr>
              <a:t>Flexible formatting</a:t>
            </a:r>
          </a:p>
          <a:p>
            <a:pPr fontAlgn="base"/>
            <a:endParaRPr lang="en-IN" sz="1400" b="1" i="0" u="none" strike="noStrike" dirty="0">
              <a:solidFill>
                <a:srgbClr val="595959"/>
              </a:solidFill>
              <a:effectLst/>
              <a:latin typeface="Consolas" panose="020B0609020204030204" pitchFamily="49" charset="0"/>
              <a:cs typeface="Consolas" panose="020B0609020204030204" pitchFamily="49" charset="0"/>
            </a:endParaRPr>
          </a:p>
          <a:p>
            <a:pPr marL="742950" lvl="1" indent="-285750" fontAlgn="base">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Variable formatting semantics:</a:t>
            </a:r>
            <a:br>
              <a:rPr lang="en-IN" sz="1400" b="0"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Section header: “Admitting Diagnosis: SPLENOMEGALIA”</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Inseparable phrase: “Neuro: </a:t>
            </a:r>
            <a:r>
              <a:rPr lang="en-IN" sz="1400" b="0" i="0" u="none" strike="noStrike" dirty="0" err="1">
                <a:solidFill>
                  <a:srgbClr val="595959"/>
                </a:solidFill>
                <a:effectLst/>
                <a:latin typeface="Courier New" panose="02070309020205020404" pitchFamily="49" charset="0"/>
              </a:rPr>
              <a:t>nonfocal</a:t>
            </a:r>
            <a:r>
              <a:rPr lang="en-IN" sz="1400" b="0" i="0" u="none" strike="noStrike" dirty="0">
                <a:solidFill>
                  <a:srgbClr val="595959"/>
                </a:solidFill>
                <a:effectLst/>
                <a:latin typeface="Courier New" panose="02070309020205020404" pitchFamily="49" charset="0"/>
              </a:rPr>
              <a:t>”</a:t>
            </a:r>
          </a:p>
          <a:p>
            <a:pPr lvl="1" fontAlgn="base"/>
            <a:endParaRPr lang="en-IN" sz="1400" b="0" i="0" u="none" strike="noStrike" dirty="0">
              <a:solidFill>
                <a:srgbClr val="595959"/>
              </a:solidFill>
              <a:effectLst/>
              <a:latin typeface="Arial" panose="020B0604020202020204" pitchFamily="34" charset="0"/>
            </a:endParaRPr>
          </a:p>
          <a:p>
            <a:pPr marL="742950" lvl="1" indent="-285750" fontAlgn="base">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Structure without sentences:</a:t>
            </a:r>
            <a:br>
              <a:rPr lang="en-IN" sz="1400" b="0"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“Height: (in) 75 Weight (lb): 245 BSA (m2): 2.39 m2 BP (mm Hg): 92/52 HR (bpm): 120”</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“Digoxin 250 mcg Tablet Sig: One (1) Tablet PO DAILY (Daily).”</a:t>
            </a:r>
          </a:p>
          <a:p>
            <a:pPr lvl="1" fontAlgn="base"/>
            <a:endParaRPr lang="en-IN" sz="1400" b="0" i="0" u="none" strike="noStrike" dirty="0">
              <a:solidFill>
                <a:srgbClr val="595959"/>
              </a:solidFill>
              <a:effectLst/>
              <a:latin typeface="Courier New" panose="02070309020205020404" pitchFamily="49" charset="0"/>
            </a:endParaRPr>
          </a:p>
          <a:p>
            <a:pPr marL="742950" lvl="1" indent="-285750" fontAlgn="base">
              <a:spcAft>
                <a:spcPts val="1600"/>
              </a:spcAft>
              <a:buFont typeface="Arial" panose="020B0604020202020204" pitchFamily="34" charset="0"/>
              <a:buChar char="•"/>
            </a:pPr>
            <a:r>
              <a:rPr lang="en-IN" sz="1400" b="0" i="0" u="none" strike="noStrike" dirty="0">
                <a:solidFill>
                  <a:srgbClr val="595959"/>
                </a:solidFill>
                <a:effectLst/>
                <a:latin typeface="Consolas" panose="020B0609020204030204" pitchFamily="49" charset="0"/>
                <a:cs typeface="Consolas" panose="020B0609020204030204" pitchFamily="49" charset="0"/>
              </a:rPr>
              <a:t>Missing punctuation:</a:t>
            </a:r>
            <a:br>
              <a:rPr lang="en-IN" sz="1400" b="1" i="0" u="none" strike="noStrike" dirty="0">
                <a:solidFill>
                  <a:srgbClr val="595959"/>
                </a:solidFill>
                <a:effectLst/>
                <a:latin typeface="Consolas" panose="020B0609020204030204" pitchFamily="49" charset="0"/>
                <a:cs typeface="Consolas" panose="020B0609020204030204" pitchFamily="49" charset="0"/>
              </a:rPr>
            </a:br>
            <a:r>
              <a:rPr lang="en-IN" sz="1400" b="0" i="0" u="none" strike="noStrike" dirty="0">
                <a:solidFill>
                  <a:srgbClr val="595959"/>
                </a:solidFill>
                <a:effectLst/>
                <a:latin typeface="Courier New" panose="02070309020205020404" pitchFamily="49" charset="0"/>
              </a:rPr>
              <a:t>no m/r/g </a:t>
            </a:r>
            <a:r>
              <a:rPr lang="en-IN" sz="1400" b="0" i="0" u="none" strike="noStrike" dirty="0" err="1">
                <a:solidFill>
                  <a:srgbClr val="595959"/>
                </a:solidFill>
                <a:effectLst/>
                <a:latin typeface="Courier New" panose="02070309020205020404" pitchFamily="49" charset="0"/>
              </a:rPr>
              <a:t>b/l</a:t>
            </a:r>
            <a:r>
              <a:rPr lang="en-IN" sz="1400" b="0" i="0" u="none" strike="noStrike" dirty="0">
                <a:solidFill>
                  <a:srgbClr val="595959"/>
                </a:solidFill>
                <a:effectLst/>
                <a:latin typeface="Courier New" panose="02070309020205020404" pitchFamily="49" charset="0"/>
              </a:rPr>
              <a:t> coarse rhonchi w/</a:t>
            </a:r>
            <a:r>
              <a:rPr lang="en-IN" sz="1400" b="0" i="0" u="none" strike="noStrike" dirty="0" err="1">
                <a:solidFill>
                  <a:srgbClr val="595959"/>
                </a:solidFill>
                <a:effectLst/>
                <a:latin typeface="Courier New" panose="02070309020205020404" pitchFamily="49" charset="0"/>
              </a:rPr>
              <a:t>assoc</a:t>
            </a:r>
            <a:r>
              <a:rPr lang="en-IN" sz="1400" b="0" i="0" u="none" strike="noStrike" dirty="0">
                <a:solidFill>
                  <a:srgbClr val="595959"/>
                </a:solidFill>
                <a:effectLst/>
                <a:latin typeface="Courier New" panose="02070309020205020404" pitchFamily="49" charset="0"/>
              </a:rPr>
              <a:t> upper airway sounds.</a:t>
            </a:r>
            <a:br>
              <a:rPr lang="en-IN" sz="1400" b="0" i="0" u="none" strike="noStrike" dirty="0">
                <a:solidFill>
                  <a:srgbClr val="595959"/>
                </a:solidFill>
                <a:effectLst/>
                <a:latin typeface="Courier New" panose="02070309020205020404" pitchFamily="49" charset="0"/>
              </a:rPr>
            </a:br>
            <a:r>
              <a:rPr lang="en-IN" sz="1400" b="0" i="0" u="none" strike="noStrike" dirty="0">
                <a:solidFill>
                  <a:srgbClr val="595959"/>
                </a:solidFill>
                <a:effectLst/>
                <a:latin typeface="Courier New" panose="02070309020205020404" pitchFamily="49" charset="0"/>
              </a:rPr>
              <a:t>Well appearing male in no acute distress Chest is clear No hernias</a:t>
            </a:r>
            <a:endParaRPr lang="en-IN" sz="1400" b="1" i="0" u="none" strike="noStrike" dirty="0">
              <a:solidFill>
                <a:srgbClr val="595959"/>
              </a:solidFill>
              <a:effectLst/>
              <a:latin typeface="Courier New" panose="02070309020205020404" pitchFamily="49" charset="0"/>
            </a:endParaRPr>
          </a:p>
          <a:p>
            <a:br>
              <a:rPr lang="en-IN" b="0" i="0" u="none" strike="noStrike" dirty="0">
                <a:solidFill>
                  <a:srgbClr val="000000"/>
                </a:solidFill>
                <a:effectLst/>
                <a:latin typeface="-webkit-standard"/>
              </a:rPr>
            </a:br>
            <a:br>
              <a:rPr lang="en-IN" dirty="0"/>
            </a:br>
            <a:endParaRPr lang="en-US" dirty="0"/>
          </a:p>
        </p:txBody>
      </p:sp>
    </p:spTree>
    <p:extLst>
      <p:ext uri="{BB962C8B-B14F-4D97-AF65-F5344CB8AC3E}">
        <p14:creationId xmlns:p14="http://schemas.microsoft.com/office/powerpoint/2010/main" val="2007648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4" name="Rectangle 3">
            <a:extLst>
              <a:ext uri="{FF2B5EF4-FFF2-40B4-BE49-F238E27FC236}">
                <a16:creationId xmlns:a16="http://schemas.microsoft.com/office/drawing/2014/main" id="{4C84AC21-C6CB-524E-8B08-AF503389ED5E}"/>
              </a:ext>
            </a:extLst>
          </p:cNvPr>
          <p:cNvSpPr/>
          <p:nvPr/>
        </p:nvSpPr>
        <p:spPr>
          <a:xfrm>
            <a:off x="838200" y="1430873"/>
            <a:ext cx="11049000" cy="5180905"/>
          </a:xfrm>
          <a:prstGeom prst="rect">
            <a:avLst/>
          </a:prstGeom>
        </p:spPr>
        <p:txBody>
          <a:bodyPr wrap="square">
            <a:spAutoFit/>
          </a:bodyPr>
          <a:lstStyle/>
          <a:p>
            <a:pPr>
              <a:spcAft>
                <a:spcPts val="1600"/>
              </a:spcAft>
            </a:pPr>
            <a:r>
              <a:rPr lang="en-IN" sz="1600" dirty="0">
                <a:solidFill>
                  <a:srgbClr val="595959"/>
                </a:solidFill>
                <a:latin typeface="Varela Round"/>
              </a:rPr>
              <a:t>2</a:t>
            </a:r>
            <a:r>
              <a:rPr lang="en-IN" sz="1600" dirty="0">
                <a:solidFill>
                  <a:srgbClr val="595959"/>
                </a:solidFill>
                <a:latin typeface="Consolas" panose="020B0609020204030204" pitchFamily="49" charset="0"/>
                <a:cs typeface="Consolas" panose="020B0609020204030204" pitchFamily="49" charset="0"/>
              </a:rPr>
              <a:t>. Atypical grammar:</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 Missing expected words:</a:t>
            </a:r>
            <a:br>
              <a:rPr lang="en-IN" sz="1600" dirty="0">
                <a:solidFill>
                  <a:srgbClr val="595959"/>
                </a:solidFill>
                <a:latin typeface="Consolas" panose="020B0609020204030204" pitchFamily="49" charset="0"/>
                <a:cs typeface="Consolas" panose="020B0609020204030204" pitchFamily="49" charset="0"/>
              </a:rPr>
            </a:br>
            <a:r>
              <a:rPr lang="en-IN" sz="1600" dirty="0">
                <a:solidFill>
                  <a:srgbClr val="595959"/>
                </a:solidFill>
                <a:latin typeface="Varela Round"/>
              </a:rPr>
              <a:t>Verb</a:t>
            </a:r>
            <a:r>
              <a:rPr lang="en-IN" sz="1600" dirty="0">
                <a:solidFill>
                  <a:srgbClr val="595959"/>
                </a:solidFill>
                <a:latin typeface="Courier New" panose="02070309020205020404" pitchFamily="49" charset="0"/>
              </a:rPr>
              <a:t>: “No pneumothorax.”</a:t>
            </a:r>
            <a:br>
              <a:rPr lang="en-IN" sz="1600" dirty="0">
                <a:solidFill>
                  <a:srgbClr val="595959"/>
                </a:solidFill>
                <a:latin typeface="Courier New" panose="02070309020205020404" pitchFamily="49" charset="0"/>
              </a:rPr>
            </a:br>
            <a:r>
              <a:rPr lang="en-IN" sz="1600" dirty="0">
                <a:solidFill>
                  <a:srgbClr val="595959"/>
                </a:solidFill>
                <a:latin typeface="Varela Round"/>
              </a:rPr>
              <a:t>Articles</a:t>
            </a:r>
            <a:r>
              <a:rPr lang="en-IN" sz="1600" dirty="0">
                <a:solidFill>
                  <a:srgbClr val="595959"/>
                </a:solidFill>
                <a:latin typeface="Courier New" panose="02070309020205020404" pitchFamily="49" charset="0"/>
              </a:rPr>
              <a:t>: “Ultrasound showed no evidence of [a] pseudoaneurysm.”</a:t>
            </a:r>
            <a:endParaRPr lang="en-IN" sz="1600" dirty="0">
              <a:solidFill>
                <a:srgbClr val="595959"/>
              </a:solidFill>
              <a:latin typeface="Arial" panose="020B0604020202020204" pitchFamily="34" charset="0"/>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3. Variety of textual subjects:</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Patient:</a:t>
            </a:r>
            <a:r>
              <a:rPr lang="en-IN" sz="1600" dirty="0">
                <a:solidFill>
                  <a:srgbClr val="595959"/>
                </a:solidFill>
                <a:latin typeface="Varela Round"/>
              </a:rPr>
              <a:t> </a:t>
            </a:r>
            <a:r>
              <a:rPr lang="en-IN" sz="1600" dirty="0">
                <a:solidFill>
                  <a:srgbClr val="595959"/>
                </a:solidFill>
                <a:latin typeface="Courier New" panose="02070309020205020404" pitchFamily="49" charset="0"/>
              </a:rPr>
              <a:t>“Awake, alert and oriented times three.”</a:t>
            </a:r>
            <a:endParaRPr lang="en-IN" sz="1600" dirty="0">
              <a:solidFill>
                <a:srgbClr val="595959"/>
              </a:solidFill>
              <a:latin typeface="Varela Round"/>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Family: </a:t>
            </a:r>
            <a:r>
              <a:rPr lang="en-IN" sz="1600" dirty="0">
                <a:solidFill>
                  <a:srgbClr val="595959"/>
                </a:solidFill>
                <a:latin typeface="Courier New" panose="02070309020205020404" pitchFamily="49" charset="0"/>
              </a:rPr>
              <a:t>“mother had CABG grandmother had CAD”</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4. Temporality:</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urier New" panose="02070309020205020404" pitchFamily="49" charset="0"/>
              </a:rPr>
              <a:t>He was also tachycardic</a:t>
            </a:r>
          </a:p>
          <a:p>
            <a:pPr fontAlgn="base">
              <a:spcAft>
                <a:spcPts val="1600"/>
              </a:spcAft>
              <a:buFont typeface="Arial" panose="020B0604020202020204" pitchFamily="34" charset="0"/>
              <a:buChar char="•"/>
            </a:pPr>
            <a:r>
              <a:rPr lang="en-IN" sz="1600" dirty="0">
                <a:solidFill>
                  <a:srgbClr val="595959"/>
                </a:solidFill>
                <a:latin typeface="Courier New" panose="02070309020205020404" pitchFamily="49" charset="0"/>
              </a:rPr>
              <a:t>He had a fingerstick of 142</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5. Language specific to medical context:</a:t>
            </a:r>
            <a:endParaRPr lang="en-IN" sz="1600" b="0" i="0" u="none" strike="noStrike" dirty="0">
              <a:solidFill>
                <a:srgbClr val="000000"/>
              </a:solidFill>
              <a:effectLst/>
              <a:latin typeface="Consolas" panose="020B0609020204030204" pitchFamily="49" charset="0"/>
              <a:cs typeface="Consolas" panose="020B0609020204030204" pitchFamily="49" charset="0"/>
            </a:endParaRPr>
          </a:p>
          <a:p>
            <a:pPr fontAlgn="base">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Jargon: </a:t>
            </a:r>
            <a:r>
              <a:rPr lang="en-IN" sz="1600" dirty="0">
                <a:solidFill>
                  <a:srgbClr val="595959"/>
                </a:solidFill>
                <a:latin typeface="Courier New" panose="02070309020205020404" pitchFamily="49" charset="0"/>
              </a:rPr>
              <a:t>“septic picture likely aspiration pneumonia secondary to </a:t>
            </a:r>
            <a:r>
              <a:rPr lang="en-IN" sz="1600" dirty="0" err="1">
                <a:solidFill>
                  <a:srgbClr val="595959"/>
                </a:solidFill>
                <a:latin typeface="Courier New" panose="02070309020205020404" pitchFamily="49" charset="0"/>
              </a:rPr>
              <a:t>dobhoff</a:t>
            </a:r>
            <a:r>
              <a:rPr lang="en-IN" sz="1600" dirty="0">
                <a:solidFill>
                  <a:srgbClr val="595959"/>
                </a:solidFill>
                <a:latin typeface="Courier New" panose="02070309020205020404" pitchFamily="49" charset="0"/>
              </a:rPr>
              <a:t> placement.”</a:t>
            </a:r>
            <a:endParaRPr lang="en-IN" sz="1600" dirty="0">
              <a:solidFill>
                <a:srgbClr val="595959"/>
              </a:solidFill>
              <a:latin typeface="Varela Round"/>
            </a:endParaRPr>
          </a:p>
          <a:p>
            <a:pPr fontAlgn="base">
              <a:spcAft>
                <a:spcPts val="1600"/>
              </a:spcAft>
              <a:buFont typeface="Arial" panose="020B0604020202020204" pitchFamily="34" charset="0"/>
              <a:buChar char="•"/>
            </a:pPr>
            <a:r>
              <a:rPr lang="en-IN" sz="1600" dirty="0">
                <a:solidFill>
                  <a:srgbClr val="595959"/>
                </a:solidFill>
                <a:latin typeface="Consolas" panose="020B0609020204030204" pitchFamily="49" charset="0"/>
                <a:cs typeface="Consolas" panose="020B0609020204030204" pitchFamily="49" charset="0"/>
              </a:rPr>
              <a:t>Abbreviations: </a:t>
            </a:r>
            <a:r>
              <a:rPr lang="en-IN" sz="1600" dirty="0">
                <a:solidFill>
                  <a:srgbClr val="595959"/>
                </a:solidFill>
                <a:latin typeface="Courier New" panose="02070309020205020404" pitchFamily="49" charset="0"/>
              </a:rPr>
              <a:t>“recent tension PTX at OSH”</a:t>
            </a:r>
            <a:endParaRPr lang="en-IN" sz="1600" dirty="0">
              <a:solidFill>
                <a:srgbClr val="595959"/>
              </a:solidFill>
              <a:latin typeface="Varela Round"/>
            </a:endParaRPr>
          </a:p>
          <a:p>
            <a:pPr>
              <a:spcAft>
                <a:spcPts val="1600"/>
              </a:spcAft>
            </a:pPr>
            <a:r>
              <a:rPr lang="en-IN" sz="1600" dirty="0">
                <a:solidFill>
                  <a:srgbClr val="595959"/>
                </a:solidFill>
                <a:latin typeface="Consolas" panose="020B0609020204030204" pitchFamily="49" charset="0"/>
                <a:cs typeface="Consolas" panose="020B0609020204030204" pitchFamily="49" charset="0"/>
              </a:rPr>
              <a:t>6. Misspellings</a:t>
            </a:r>
            <a:r>
              <a:rPr lang="en-IN" sz="1600" dirty="0">
                <a:solidFill>
                  <a:srgbClr val="595959"/>
                </a:solidFill>
                <a:latin typeface="Varela Round"/>
              </a:rPr>
              <a:t>: </a:t>
            </a:r>
            <a:r>
              <a:rPr lang="en-IN" sz="1600" dirty="0">
                <a:solidFill>
                  <a:srgbClr val="595959"/>
                </a:solidFill>
                <a:latin typeface="Courier New" panose="02070309020205020404" pitchFamily="49" charset="0"/>
              </a:rPr>
              <a:t>“</a:t>
            </a:r>
            <a:r>
              <a:rPr lang="en-IN" sz="1600" dirty="0" err="1">
                <a:solidFill>
                  <a:srgbClr val="595959"/>
                </a:solidFill>
                <a:latin typeface="Courier New" panose="02070309020205020404" pitchFamily="49" charset="0"/>
              </a:rPr>
              <a:t>Chrones</a:t>
            </a:r>
            <a:r>
              <a:rPr lang="en-IN" sz="1600" dirty="0">
                <a:solidFill>
                  <a:srgbClr val="595959"/>
                </a:solidFill>
                <a:latin typeface="Courier New" panose="02070309020205020404" pitchFamily="49" charset="0"/>
              </a:rPr>
              <a:t> disease”, “</a:t>
            </a:r>
            <a:r>
              <a:rPr lang="en-IN" sz="1600" dirty="0" err="1">
                <a:solidFill>
                  <a:srgbClr val="595959"/>
                </a:solidFill>
                <a:latin typeface="Courier New" panose="02070309020205020404" pitchFamily="49" charset="0"/>
              </a:rPr>
              <a:t>Hyprtension</a:t>
            </a:r>
            <a:r>
              <a:rPr lang="en-IN" sz="1600" dirty="0">
                <a:solidFill>
                  <a:srgbClr val="595959"/>
                </a:solidFill>
                <a:latin typeface="Courier New" panose="02070309020205020404" pitchFamily="49" charset="0"/>
              </a:rPr>
              <a:t>”</a:t>
            </a:r>
            <a:endParaRPr lang="en-IN" sz="1600" b="0" i="0" u="none" strike="noStrike" dirty="0">
              <a:solidFill>
                <a:srgbClr val="000000"/>
              </a:solidFill>
              <a:effectLst/>
              <a:latin typeface="-webkit-standard"/>
            </a:endParaRPr>
          </a:p>
        </p:txBody>
      </p:sp>
    </p:spTree>
    <p:extLst>
      <p:ext uri="{BB962C8B-B14F-4D97-AF65-F5344CB8AC3E}">
        <p14:creationId xmlns:p14="http://schemas.microsoft.com/office/powerpoint/2010/main" val="121600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723400C-3E59-174D-A1AF-FEB1D4269D2B}"/>
              </a:ext>
            </a:extLst>
          </p:cNvPr>
          <p:cNvSpPr>
            <a:spLocks noGrp="1"/>
          </p:cNvSpPr>
          <p:nvPr>
            <p:ph type="title"/>
          </p:nvPr>
        </p:nvSpPr>
        <p:spPr>
          <a:xfrm>
            <a:off x="838200" y="365125"/>
            <a:ext cx="10515600" cy="1325563"/>
          </a:xfrm>
        </p:spPr>
        <p:txBody>
          <a:bodyPr/>
          <a:lstStyle/>
          <a:p>
            <a:r>
              <a:rPr lang="en-US" dirty="0">
                <a:latin typeface="Courier New" panose="02070309020205020404" pitchFamily="49" charset="0"/>
                <a:cs typeface="Courier New" panose="02070309020205020404" pitchFamily="49" charset="0"/>
              </a:rPr>
              <a:t>WHAT MAKES CLINICAL DATA HARD?</a:t>
            </a:r>
          </a:p>
        </p:txBody>
      </p:sp>
      <p:sp>
        <p:nvSpPr>
          <p:cNvPr id="2" name="Rectangle 1">
            <a:extLst>
              <a:ext uri="{FF2B5EF4-FFF2-40B4-BE49-F238E27FC236}">
                <a16:creationId xmlns:a16="http://schemas.microsoft.com/office/drawing/2014/main" id="{63322D4F-D195-5F41-9E82-A451010EDB9F}"/>
              </a:ext>
            </a:extLst>
          </p:cNvPr>
          <p:cNvSpPr/>
          <p:nvPr/>
        </p:nvSpPr>
        <p:spPr>
          <a:xfrm>
            <a:off x="838200" y="1690688"/>
            <a:ext cx="9787759" cy="369332"/>
          </a:xfrm>
          <a:prstGeom prst="rect">
            <a:avLst/>
          </a:prstGeom>
        </p:spPr>
        <p:txBody>
          <a:bodyPr wrap="square">
            <a:spAutoFit/>
          </a:bodyPr>
          <a:lstStyle/>
          <a:p>
            <a:pPr>
              <a:spcAft>
                <a:spcPts val="1600"/>
              </a:spcAft>
            </a:pPr>
            <a:endParaRPr lang="en-IN" dirty="0">
              <a:solidFill>
                <a:srgbClr val="000000"/>
              </a:solidFill>
              <a:latin typeface="Consolas" panose="020B0609020204030204" pitchFamily="49" charset="0"/>
              <a:cs typeface="Consolas" panose="020B0609020204030204" pitchFamily="49" charset="0"/>
            </a:endParaRPr>
          </a:p>
        </p:txBody>
      </p:sp>
      <p:sp>
        <p:nvSpPr>
          <p:cNvPr id="3" name="Rectangle 2">
            <a:extLst>
              <a:ext uri="{FF2B5EF4-FFF2-40B4-BE49-F238E27FC236}">
                <a16:creationId xmlns:a16="http://schemas.microsoft.com/office/drawing/2014/main" id="{72CDBE3D-9810-044E-B7F5-F7C9652AA4BC}"/>
              </a:ext>
            </a:extLst>
          </p:cNvPr>
          <p:cNvSpPr/>
          <p:nvPr/>
        </p:nvSpPr>
        <p:spPr>
          <a:xfrm>
            <a:off x="838200" y="1375830"/>
            <a:ext cx="9293772" cy="4452501"/>
          </a:xfrm>
          <a:prstGeom prst="rect">
            <a:avLst/>
          </a:prstGeom>
        </p:spPr>
        <p:txBody>
          <a:bodyPr wrap="square">
            <a:spAutoFit/>
          </a:bodyPr>
          <a:lstStyle/>
          <a:p>
            <a:pPr>
              <a:spcAft>
                <a:spcPts val="1600"/>
              </a:spcAft>
            </a:pPr>
            <a:r>
              <a:rPr lang="en-IN" dirty="0">
                <a:solidFill>
                  <a:srgbClr val="595959"/>
                </a:solidFill>
                <a:latin typeface="Consolas" panose="020B0609020204030204" pitchFamily="49" charset="0"/>
                <a:cs typeface="Consolas" panose="020B0609020204030204" pitchFamily="49" charset="0"/>
              </a:rPr>
              <a:t>Identifying Disease is a difficult task due to:</a:t>
            </a:r>
            <a:endParaRPr lang="en-IN" b="0" i="0" u="none" strike="noStrike" dirty="0">
              <a:solidFill>
                <a:srgbClr val="000000"/>
              </a:solidFill>
              <a:effectLst/>
              <a:latin typeface="Consolas" panose="020B0609020204030204" pitchFamily="49" charset="0"/>
              <a:cs typeface="Consolas" panose="020B0609020204030204" pitchFamily="49" charset="0"/>
            </a:endParaRPr>
          </a:p>
          <a:p>
            <a:r>
              <a:rPr lang="en-IN" dirty="0">
                <a:solidFill>
                  <a:srgbClr val="595959"/>
                </a:solidFill>
                <a:latin typeface="Consolas" panose="020B0609020204030204" pitchFamily="49" charset="0"/>
                <a:cs typeface="Consolas" panose="020B0609020204030204" pitchFamily="49" charset="0"/>
              </a:rPr>
              <a:t>7. Wide variety of naming patterns for diseases</a:t>
            </a:r>
            <a:br>
              <a:rPr lang="en-IN" dirty="0">
                <a:solidFill>
                  <a:srgbClr val="595959"/>
                </a:solidFill>
                <a:latin typeface="Varela Round"/>
              </a:rPr>
            </a:br>
            <a:r>
              <a:rPr lang="en-IN" dirty="0">
                <a:solidFill>
                  <a:srgbClr val="595959"/>
                </a:solidFill>
                <a:latin typeface="Courier New" panose="02070309020205020404" pitchFamily="49" charset="0"/>
              </a:rPr>
              <a:t>Hypertension, HTN, Hypertensive</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8. Ambiguity</a:t>
            </a:r>
            <a:br>
              <a:rPr lang="en-IN" dirty="0">
                <a:solidFill>
                  <a:srgbClr val="595959"/>
                </a:solidFill>
                <a:latin typeface="Varela Round"/>
              </a:rPr>
            </a:br>
            <a:r>
              <a:rPr lang="en-IN" dirty="0">
                <a:solidFill>
                  <a:srgbClr val="595959"/>
                </a:solidFill>
                <a:latin typeface="Courier New" panose="02070309020205020404" pitchFamily="49" charset="0"/>
              </a:rPr>
              <a:t>SLE -&gt; systemic lupus erythematosus</a:t>
            </a:r>
            <a:br>
              <a:rPr lang="en-IN" dirty="0">
                <a:solidFill>
                  <a:srgbClr val="595959"/>
                </a:solidFill>
                <a:latin typeface="Courier New" panose="02070309020205020404" pitchFamily="49" charset="0"/>
              </a:rPr>
            </a:br>
            <a:r>
              <a:rPr lang="en-IN" dirty="0">
                <a:solidFill>
                  <a:srgbClr val="595959"/>
                </a:solidFill>
                <a:latin typeface="Courier New" panose="02070309020205020404" pitchFamily="49" charset="0"/>
              </a:rPr>
              <a:t>SLE -&gt; slit-lamp examination</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9. Term variation:</a:t>
            </a:r>
            <a:br>
              <a:rPr lang="en-IN" dirty="0">
                <a:solidFill>
                  <a:srgbClr val="595959"/>
                </a:solidFill>
                <a:latin typeface="Consolas" panose="020B0609020204030204" pitchFamily="49" charset="0"/>
                <a:cs typeface="Consolas" panose="020B0609020204030204" pitchFamily="49" charset="0"/>
              </a:rPr>
            </a:br>
            <a:r>
              <a:rPr lang="en-IN" dirty="0" err="1">
                <a:solidFill>
                  <a:srgbClr val="595959"/>
                </a:solidFill>
                <a:latin typeface="Courier New" panose="02070309020205020404" pitchFamily="49" charset="0"/>
              </a:rPr>
              <a:t>Edema</a:t>
            </a:r>
            <a:r>
              <a:rPr lang="en-IN" dirty="0">
                <a:solidFill>
                  <a:srgbClr val="595959"/>
                </a:solidFill>
                <a:latin typeface="Courier New" panose="02070309020205020404" pitchFamily="49" charset="0"/>
              </a:rPr>
              <a:t> -&gt; Swelling</a:t>
            </a:r>
            <a:br>
              <a:rPr lang="en-IN" dirty="0">
                <a:solidFill>
                  <a:srgbClr val="595959"/>
                </a:solidFill>
                <a:latin typeface="Courier New" panose="02070309020205020404" pitchFamily="49" charset="0"/>
              </a:rPr>
            </a:br>
            <a:br>
              <a:rPr lang="en-IN" dirty="0">
                <a:solidFill>
                  <a:srgbClr val="595959"/>
                </a:solidFill>
                <a:latin typeface="Varela Round"/>
              </a:rPr>
            </a:br>
            <a:r>
              <a:rPr lang="en-IN" dirty="0">
                <a:solidFill>
                  <a:srgbClr val="595959"/>
                </a:solidFill>
                <a:latin typeface="Consolas" panose="020B0609020204030204" pitchFamily="49" charset="0"/>
                <a:cs typeface="Consolas" panose="020B0609020204030204" pitchFamily="49" charset="0"/>
              </a:rPr>
              <a:t>10. Idiosyncrasies of clinical </a:t>
            </a:r>
            <a:r>
              <a:rPr lang="en-IN" dirty="0" err="1">
                <a:solidFill>
                  <a:srgbClr val="595959"/>
                </a:solidFill>
                <a:latin typeface="Consolas" panose="020B0609020204030204" pitchFamily="49" charset="0"/>
                <a:cs typeface="Consolas" panose="020B0609020204030204" pitchFamily="49" charset="0"/>
              </a:rPr>
              <a:t>text:Disjoint</a:t>
            </a:r>
            <a:r>
              <a:rPr lang="en-IN" dirty="0">
                <a:solidFill>
                  <a:srgbClr val="595959"/>
                </a:solidFill>
                <a:latin typeface="Consolas" panose="020B0609020204030204" pitchFamily="49" charset="0"/>
                <a:cs typeface="Consolas" panose="020B0609020204030204" pitchFamily="49" charset="0"/>
              </a:rPr>
              <a:t> mention:</a:t>
            </a:r>
            <a:br>
              <a:rPr lang="en-IN" dirty="0">
                <a:solidFill>
                  <a:srgbClr val="595959"/>
                </a:solidFill>
                <a:latin typeface="Consolas" panose="020B0609020204030204" pitchFamily="49" charset="0"/>
                <a:cs typeface="Consolas" panose="020B0609020204030204" pitchFamily="49" charset="0"/>
              </a:rPr>
            </a:br>
            <a:r>
              <a:rPr lang="en-IN" dirty="0">
                <a:solidFill>
                  <a:srgbClr val="595959"/>
                </a:solidFill>
                <a:latin typeface="Courier New" panose="02070309020205020404" pitchFamily="49" charset="0"/>
              </a:rPr>
              <a:t>A </a:t>
            </a:r>
            <a:r>
              <a:rPr lang="en-IN" dirty="0" err="1">
                <a:solidFill>
                  <a:srgbClr val="595959"/>
                </a:solidFill>
                <a:latin typeface="Courier New" panose="02070309020205020404" pitchFamily="49" charset="0"/>
              </a:rPr>
              <a:t>tumor</a:t>
            </a:r>
            <a:r>
              <a:rPr lang="en-IN" dirty="0">
                <a:solidFill>
                  <a:srgbClr val="595959"/>
                </a:solidFill>
                <a:latin typeface="Courier New" panose="02070309020205020404" pitchFamily="49" charset="0"/>
              </a:rPr>
              <a:t> was found in the left ovary -&gt; ovarian neoplasm</a:t>
            </a:r>
            <a:br>
              <a:rPr lang="en-IN" dirty="0">
                <a:solidFill>
                  <a:srgbClr val="595959"/>
                </a:solidFill>
                <a:latin typeface="Varela Round"/>
              </a:rPr>
            </a:br>
            <a:r>
              <a:rPr lang="en-IN" dirty="0">
                <a:solidFill>
                  <a:srgbClr val="595959"/>
                </a:solidFill>
                <a:latin typeface="Varela Round"/>
              </a:rPr>
              <a:t>    </a:t>
            </a:r>
            <a:r>
              <a:rPr lang="en-IN" dirty="0">
                <a:solidFill>
                  <a:srgbClr val="595959"/>
                </a:solidFill>
                <a:latin typeface="Consolas" panose="020B0609020204030204" pitchFamily="49" charset="0"/>
                <a:cs typeface="Consolas" panose="020B0609020204030204" pitchFamily="49" charset="0"/>
              </a:rPr>
              <a:t>Inference:</a:t>
            </a:r>
            <a:br>
              <a:rPr lang="en-IN" dirty="0">
                <a:solidFill>
                  <a:srgbClr val="595959"/>
                </a:solidFill>
                <a:latin typeface="Varela Round"/>
              </a:rPr>
            </a:br>
            <a:r>
              <a:rPr lang="en-IN" dirty="0">
                <a:solidFill>
                  <a:srgbClr val="595959"/>
                </a:solidFill>
                <a:latin typeface="Courier New" panose="02070309020205020404" pitchFamily="49" charset="0"/>
              </a:rPr>
              <a:t>On admission, BP was 140/90 mmHg -&gt; abnormal BP</a:t>
            </a:r>
            <a:endParaRPr lang="en-US" dirty="0"/>
          </a:p>
        </p:txBody>
      </p:sp>
    </p:spTree>
    <p:extLst>
      <p:ext uri="{BB962C8B-B14F-4D97-AF65-F5344CB8AC3E}">
        <p14:creationId xmlns:p14="http://schemas.microsoft.com/office/powerpoint/2010/main" val="40366180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1212</TotalTime>
  <Words>721</Words>
  <Application>Microsoft Macintosh PowerPoint</Application>
  <PresentationFormat>Widescreen</PresentationFormat>
  <Paragraphs>148</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-webkit-standard</vt:lpstr>
      <vt:lpstr>Arial</vt:lpstr>
      <vt:lpstr>Calibri</vt:lpstr>
      <vt:lpstr>Calibri Light</vt:lpstr>
      <vt:lpstr>Consolas</vt:lpstr>
      <vt:lpstr>Courier New</vt:lpstr>
      <vt:lpstr>Palatino</vt:lpstr>
      <vt:lpstr>Varela Round</vt:lpstr>
      <vt:lpstr>Office Theme</vt:lpstr>
      <vt:lpstr>NLP   Feature engineering and model diagnostics</vt:lpstr>
      <vt:lpstr>$ whoami</vt:lpstr>
      <vt:lpstr>AGENDA</vt:lpstr>
      <vt:lpstr>BROAD USE CASE</vt:lpstr>
      <vt:lpstr>WORKING THROUGH</vt:lpstr>
      <vt:lpstr>NLP FOR CLINICAL TEXT</vt:lpstr>
      <vt:lpstr>WHAT MAKES CLINICAL DATA HARD?</vt:lpstr>
      <vt:lpstr>WHAT MAKES CLINICAL DATA HARD?</vt:lpstr>
      <vt:lpstr>WHAT MAKES CLINICAL DATA HARD?</vt:lpstr>
      <vt:lpstr>CASE STUDY</vt:lpstr>
      <vt:lpstr>Sample Document</vt:lpstr>
      <vt:lpstr>EXAMPLES</vt:lpstr>
      <vt:lpstr>Context Features - I</vt:lpstr>
      <vt:lpstr>Context Features - II</vt:lpstr>
      <vt:lpstr>Experiment Setup</vt:lpstr>
      <vt:lpstr>F1 – Choosing a threshold</vt:lpstr>
      <vt:lpstr>Problems in Estimation</vt:lpstr>
      <vt:lpstr>QUESTIONS?  Github: manasRK Twitter: manasrnkar Email: manas@episource.com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NLP   Feature engineering and model diagnostics</dc:title>
  <dc:creator>Office5</dc:creator>
  <cp:lastModifiedBy>Office5</cp:lastModifiedBy>
  <cp:revision>20</cp:revision>
  <dcterms:created xsi:type="dcterms:W3CDTF">2019-10-16T16:20:33Z</dcterms:created>
  <dcterms:modified xsi:type="dcterms:W3CDTF">2019-10-17T12:33:33Z</dcterms:modified>
</cp:coreProperties>
</file>